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charts/chart1.xml" ContentType="application/vnd.openxmlformats-officedocument.drawingml.chart+xml"/>
  <Override PartName="/ppt/charts/style1.xml" ContentType="application/vnd.ms-office.chartstyle+xml"/>
  <Override PartName="/ppt/charts/colors1.xml" ContentType="application/vnd.ms-office.chartcolorstyle+xml"/>
  <Override PartName="/ppt/charts/chart2.xml" ContentType="application/vnd.openxmlformats-officedocument.drawingml.chart+xml"/>
  <Override PartName="/ppt/charts/style2.xml" ContentType="application/vnd.ms-office.chartstyle+xml"/>
  <Override PartName="/ppt/charts/colors2.xml" ContentType="application/vnd.ms-office.chartcolorstyle+xml"/>
  <Override PartName="/ppt/charts/chart3.xml" ContentType="application/vnd.openxmlformats-officedocument.drawingml.chart+xml"/>
  <Override PartName="/ppt/charts/style3.xml" ContentType="application/vnd.ms-office.chartstyle+xml"/>
  <Override PartName="/ppt/charts/colors3.xml" ContentType="application/vnd.ms-office.chartcolorstyle+xml"/>
  <Override PartName="/ppt/charts/chart4.xml" ContentType="application/vnd.openxmlformats-officedocument.drawingml.chart+xml"/>
  <Override PartName="/ppt/charts/style4.xml" ContentType="application/vnd.ms-office.chartstyle+xml"/>
  <Override PartName="/ppt/charts/colors4.xml" ContentType="application/vnd.ms-office.chartcolorstyle+xml"/>
  <Override PartName="/ppt/charts/chart5.xml" ContentType="application/vnd.openxmlformats-officedocument.drawingml.chart+xml"/>
  <Override PartName="/ppt/charts/style5.xml" ContentType="application/vnd.ms-office.chartstyle+xml"/>
  <Override PartName="/ppt/charts/colors5.xml" ContentType="application/vnd.ms-office.chartcolorstyle+xml"/>
  <Override PartName="/ppt/notesSlides/notesSlide2.xml" ContentType="application/vnd.openxmlformats-officedocument.presentationml.notesSlide+xml"/>
  <Override PartName="/ppt/charts/chart6.xml" ContentType="application/vnd.openxmlformats-officedocument.drawingml.chart+xml"/>
  <Override PartName="/ppt/charts/style6.xml" ContentType="application/vnd.ms-office.chartstyle+xml"/>
  <Override PartName="/ppt/charts/colors6.xml" ContentType="application/vnd.ms-office.chartcolorstyle+xml"/>
  <Override PartName="/ppt/charts/chart7.xml" ContentType="application/vnd.openxmlformats-officedocument.drawingml.chart+xml"/>
  <Override PartName="/ppt/charts/style7.xml" ContentType="application/vnd.ms-office.chartstyle+xml"/>
  <Override PartName="/ppt/charts/colors7.xml" ContentType="application/vnd.ms-office.chartcolorstyle+xml"/>
  <Override PartName="/ppt/charts/chart8.xml" ContentType="application/vnd.openxmlformats-officedocument.drawingml.chart+xml"/>
  <Override PartName="/ppt/charts/style8.xml" ContentType="application/vnd.ms-office.chartstyle+xml"/>
  <Override PartName="/ppt/charts/colors8.xml" ContentType="application/vnd.ms-office.chartcolorstyle+xml"/>
  <Override PartName="/ppt/charts/chart9.xml" ContentType="application/vnd.openxmlformats-officedocument.drawingml.chart+xml"/>
  <Override PartName="/ppt/charts/style9.xml" ContentType="application/vnd.ms-office.chartstyle+xml"/>
  <Override PartName="/ppt/charts/colors9.xml" ContentType="application/vnd.ms-office.chartcolorstyle+xml"/>
  <Override PartName="/ppt/charts/chart10.xml" ContentType="application/vnd.openxmlformats-officedocument.drawingml.chart+xml"/>
  <Override PartName="/ppt/charts/style10.xml" ContentType="application/vnd.ms-office.chartstyle+xml"/>
  <Override PartName="/ppt/charts/colors10.xml" ContentType="application/vnd.ms-office.chartcolorstyle+xml"/>
  <Override PartName="/ppt/charts/chart11.xml" ContentType="application/vnd.openxmlformats-officedocument.drawingml.chart+xml"/>
  <Override PartName="/ppt/charts/style11.xml" ContentType="application/vnd.ms-office.chartstyle+xml"/>
  <Override PartName="/ppt/charts/colors11.xml" ContentType="application/vnd.ms-office.chartcolorstyle+xml"/>
  <Override PartName="/ppt/charts/chart12.xml" ContentType="application/vnd.openxmlformats-officedocument.drawingml.chart+xml"/>
  <Override PartName="/ppt/charts/style12.xml" ContentType="application/vnd.ms-office.chartstyle+xml"/>
  <Override PartName="/ppt/charts/colors12.xml" ContentType="application/vnd.ms-office.chartcolorstyle+xml"/>
  <Override PartName="/ppt/charts/chart13.xml" ContentType="application/vnd.openxmlformats-officedocument.drawingml.chart+xml"/>
  <Override PartName="/ppt/charts/style13.xml" ContentType="application/vnd.ms-office.chartstyle+xml"/>
  <Override PartName="/ppt/charts/colors13.xml" ContentType="application/vnd.ms-office.chartcolorstyle+xml"/>
  <Override PartName="/ppt/charts/chart14.xml" ContentType="application/vnd.openxmlformats-officedocument.drawingml.chart+xml"/>
  <Override PartName="/ppt/charts/style14.xml" ContentType="application/vnd.ms-office.chartstyle+xml"/>
  <Override PartName="/ppt/charts/colors14.xml" ContentType="application/vnd.ms-office.chartcolorstyle+xml"/>
  <Override PartName="/ppt/charts/chart15.xml" ContentType="application/vnd.openxmlformats-officedocument.drawingml.chart+xml"/>
  <Override PartName="/ppt/charts/style15.xml" ContentType="application/vnd.ms-office.chartstyle+xml"/>
  <Override PartName="/ppt/charts/colors15.xml" ContentType="application/vnd.ms-office.chartcolorstyle+xml"/>
  <Override PartName="/ppt/notesSlides/notesSlide3.xml" ContentType="application/vnd.openxmlformats-officedocument.presentationml.notesSlide+xml"/>
  <Override PartName="/ppt/charts/chart16.xml" ContentType="application/vnd.openxmlformats-officedocument.drawingml.chart+xml"/>
  <Override PartName="/ppt/charts/style16.xml" ContentType="application/vnd.ms-office.chartstyle+xml"/>
  <Override PartName="/ppt/charts/colors16.xml" ContentType="application/vnd.ms-office.chartcolorstyle+xml"/>
  <Override PartName="/ppt/charts/chart17.xml" ContentType="application/vnd.openxmlformats-officedocument.drawingml.chart+xml"/>
  <Override PartName="/ppt/charts/style17.xml" ContentType="application/vnd.ms-office.chartstyle+xml"/>
  <Override PartName="/ppt/charts/colors17.xml" ContentType="application/vnd.ms-office.chartcolorstyle+xml"/>
  <Override PartName="/ppt/charts/chart18.xml" ContentType="application/vnd.openxmlformats-officedocument.drawingml.chart+xml"/>
  <Override PartName="/ppt/charts/style18.xml" ContentType="application/vnd.ms-office.chartstyle+xml"/>
  <Override PartName="/ppt/charts/colors18.xml" ContentType="application/vnd.ms-office.chartcolorstyle+xml"/>
  <Override PartName="/ppt/notesSlides/notesSlide4.xml" ContentType="application/vnd.openxmlformats-officedocument.presentationml.notesSlide+xml"/>
  <Override PartName="/ppt/charts/chart19.xml" ContentType="application/vnd.openxmlformats-officedocument.drawingml.chart+xml"/>
  <Override PartName="/ppt/charts/style19.xml" ContentType="application/vnd.ms-office.chartstyle+xml"/>
  <Override PartName="/ppt/charts/colors19.xml" ContentType="application/vnd.ms-office.chartcolorstyle+xml"/>
  <Override PartName="/ppt/charts/chart20.xml" ContentType="application/vnd.openxmlformats-officedocument.drawingml.chart+xml"/>
  <Override PartName="/ppt/charts/style20.xml" ContentType="application/vnd.ms-office.chartstyle+xml"/>
  <Override PartName="/ppt/charts/colors20.xml" ContentType="application/vnd.ms-office.chartcolorstyle+xml"/>
  <Override PartName="/ppt/notesSlides/notesSlide5.xml" ContentType="application/vnd.openxmlformats-officedocument.presentationml.notesSlide+xml"/>
  <Override PartName="/ppt/charts/chart21.xml" ContentType="application/vnd.openxmlformats-officedocument.drawingml.chart+xml"/>
  <Override PartName="/ppt/charts/style21.xml" ContentType="application/vnd.ms-office.chartstyle+xml"/>
  <Override PartName="/ppt/charts/colors21.xml" ContentType="application/vnd.ms-office.chartcolorstyle+xml"/>
  <Override PartName="/ppt/charts/chart22.xml" ContentType="application/vnd.openxmlformats-officedocument.drawingml.chart+xml"/>
  <Override PartName="/ppt/charts/style22.xml" ContentType="application/vnd.ms-office.chartstyle+xml"/>
  <Override PartName="/ppt/charts/colors22.xml" ContentType="application/vnd.ms-office.chartcolorstyle+xml"/>
  <Override PartName="/ppt/charts/chart23.xml" ContentType="application/vnd.openxmlformats-officedocument.drawingml.chart+xml"/>
  <Override PartName="/ppt/charts/style23.xml" ContentType="application/vnd.ms-office.chartstyle+xml"/>
  <Override PartName="/ppt/charts/colors23.xml" ContentType="application/vnd.ms-office.chartcolorstyle+xml"/>
  <Override PartName="/ppt/charts/chart24.xml" ContentType="application/vnd.openxmlformats-officedocument.drawingml.chart+xml"/>
  <Override PartName="/ppt/charts/style24.xml" ContentType="application/vnd.ms-office.chartstyle+xml"/>
  <Override PartName="/ppt/charts/colors24.xml" ContentType="application/vnd.ms-office.chartcolorstyl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5"/>
  </p:notesMasterIdLst>
  <p:sldIdLst>
    <p:sldId id="263" r:id="rId2"/>
    <p:sldId id="292" r:id="rId3"/>
    <p:sldId id="314" r:id="rId4"/>
    <p:sldId id="317" r:id="rId5"/>
    <p:sldId id="321" r:id="rId6"/>
    <p:sldId id="318" r:id="rId7"/>
    <p:sldId id="294" r:id="rId8"/>
    <p:sldId id="295" r:id="rId9"/>
    <p:sldId id="256" r:id="rId10"/>
    <p:sldId id="287" r:id="rId11"/>
    <p:sldId id="257" r:id="rId12"/>
    <p:sldId id="315" r:id="rId13"/>
    <p:sldId id="316" r:id="rId14"/>
    <p:sldId id="285" r:id="rId15"/>
    <p:sldId id="261" r:id="rId16"/>
    <p:sldId id="264" r:id="rId17"/>
    <p:sldId id="298" r:id="rId18"/>
    <p:sldId id="297" r:id="rId19"/>
    <p:sldId id="319" r:id="rId20"/>
    <p:sldId id="296" r:id="rId21"/>
    <p:sldId id="262" r:id="rId22"/>
    <p:sldId id="267" r:id="rId23"/>
    <p:sldId id="320" r:id="rId24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4070" autoAdjust="0"/>
    <p:restoredTop sz="92491" autoAdjust="0"/>
  </p:normalViewPr>
  <p:slideViewPr>
    <p:cSldViewPr snapToGrid="0">
      <p:cViewPr>
        <p:scale>
          <a:sx n="93" d="100"/>
          <a:sy n="93" d="100"/>
        </p:scale>
        <p:origin x="760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.xlsx"/><Relationship Id="rId2" Type="http://schemas.microsoft.com/office/2011/relationships/chartColorStyle" Target="colors1.xml"/><Relationship Id="rId1" Type="http://schemas.microsoft.com/office/2011/relationships/chartStyle" Target="style1.xml"/></Relationships>
</file>

<file path=ppt/charts/_rels/chart10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9.xlsx"/><Relationship Id="rId2" Type="http://schemas.microsoft.com/office/2011/relationships/chartColorStyle" Target="colors10.xml"/><Relationship Id="rId1" Type="http://schemas.microsoft.com/office/2011/relationships/chartStyle" Target="style10.xml"/></Relationships>
</file>

<file path=ppt/charts/_rels/chart1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0.xlsx"/><Relationship Id="rId2" Type="http://schemas.microsoft.com/office/2011/relationships/chartColorStyle" Target="colors11.xml"/><Relationship Id="rId1" Type="http://schemas.microsoft.com/office/2011/relationships/chartStyle" Target="style11.xml"/></Relationships>
</file>

<file path=ppt/charts/_rels/chart1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1.xlsx"/><Relationship Id="rId2" Type="http://schemas.microsoft.com/office/2011/relationships/chartColorStyle" Target="colors12.xml"/><Relationship Id="rId1" Type="http://schemas.microsoft.com/office/2011/relationships/chartStyle" Target="style12.xml"/></Relationships>
</file>

<file path=ppt/charts/_rels/chart1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2.xlsx"/><Relationship Id="rId2" Type="http://schemas.microsoft.com/office/2011/relationships/chartColorStyle" Target="colors13.xml"/><Relationship Id="rId1" Type="http://schemas.microsoft.com/office/2011/relationships/chartStyle" Target="style13.xml"/></Relationships>
</file>

<file path=ppt/charts/_rels/chart1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3.xlsx"/><Relationship Id="rId2" Type="http://schemas.microsoft.com/office/2011/relationships/chartColorStyle" Target="colors14.xml"/><Relationship Id="rId1" Type="http://schemas.microsoft.com/office/2011/relationships/chartStyle" Target="style14.xml"/></Relationships>
</file>

<file path=ppt/charts/_rels/chart1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4.xlsx"/><Relationship Id="rId2" Type="http://schemas.microsoft.com/office/2011/relationships/chartColorStyle" Target="colors15.xml"/><Relationship Id="rId1" Type="http://schemas.microsoft.com/office/2011/relationships/chartStyle" Target="style15.xml"/></Relationships>
</file>

<file path=ppt/charts/_rels/chart1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5.xlsx"/><Relationship Id="rId2" Type="http://schemas.microsoft.com/office/2011/relationships/chartColorStyle" Target="colors16.xml"/><Relationship Id="rId1" Type="http://schemas.microsoft.com/office/2011/relationships/chartStyle" Target="style16.xml"/></Relationships>
</file>

<file path=ppt/charts/_rels/chart1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6.xlsx"/><Relationship Id="rId2" Type="http://schemas.microsoft.com/office/2011/relationships/chartColorStyle" Target="colors17.xml"/><Relationship Id="rId1" Type="http://schemas.microsoft.com/office/2011/relationships/chartStyle" Target="style17.xml"/></Relationships>
</file>

<file path=ppt/charts/_rels/chart1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7.xlsx"/><Relationship Id="rId2" Type="http://schemas.microsoft.com/office/2011/relationships/chartColorStyle" Target="colors18.xml"/><Relationship Id="rId1" Type="http://schemas.microsoft.com/office/2011/relationships/chartStyle" Target="style18.xml"/></Relationships>
</file>

<file path=ppt/charts/_rels/chart1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8.xlsx"/><Relationship Id="rId2" Type="http://schemas.microsoft.com/office/2011/relationships/chartColorStyle" Target="colors19.xml"/><Relationship Id="rId1" Type="http://schemas.microsoft.com/office/2011/relationships/chartStyle" Target="style19.xml"/></Relationships>
</file>

<file path=ppt/charts/_rels/chart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.xlsx"/><Relationship Id="rId2" Type="http://schemas.microsoft.com/office/2011/relationships/chartColorStyle" Target="colors2.xml"/><Relationship Id="rId1" Type="http://schemas.microsoft.com/office/2011/relationships/chartStyle" Target="style2.xml"/></Relationships>
</file>

<file path=ppt/charts/_rels/chart20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19.xlsx"/><Relationship Id="rId2" Type="http://schemas.microsoft.com/office/2011/relationships/chartColorStyle" Target="colors20.xml"/><Relationship Id="rId1" Type="http://schemas.microsoft.com/office/2011/relationships/chartStyle" Target="style20.xml"/></Relationships>
</file>

<file path=ppt/charts/_rels/chart21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20.xlsx"/><Relationship Id="rId2" Type="http://schemas.microsoft.com/office/2011/relationships/chartColorStyle" Target="colors21.xml"/><Relationship Id="rId1" Type="http://schemas.microsoft.com/office/2011/relationships/chartStyle" Target="style21.xml"/></Relationships>
</file>

<file path=ppt/charts/_rels/chart22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21.xlsx"/><Relationship Id="rId2" Type="http://schemas.microsoft.com/office/2011/relationships/chartColorStyle" Target="colors22.xml"/><Relationship Id="rId1" Type="http://schemas.microsoft.com/office/2011/relationships/chartStyle" Target="style22.xml"/></Relationships>
</file>

<file path=ppt/charts/_rels/chart2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22.xlsx"/><Relationship Id="rId2" Type="http://schemas.microsoft.com/office/2011/relationships/chartColorStyle" Target="colors23.xml"/><Relationship Id="rId1" Type="http://schemas.microsoft.com/office/2011/relationships/chartStyle" Target="style23.xml"/></Relationships>
</file>

<file path=ppt/charts/_rels/chart2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23.xlsx"/><Relationship Id="rId2" Type="http://schemas.microsoft.com/office/2011/relationships/chartColorStyle" Target="colors24.xml"/><Relationship Id="rId1" Type="http://schemas.microsoft.com/office/2011/relationships/chartStyle" Target="style24.xml"/></Relationships>
</file>

<file path=ppt/charts/_rels/chart3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2.xlsx"/><Relationship Id="rId2" Type="http://schemas.microsoft.com/office/2011/relationships/chartColorStyle" Target="colors3.xml"/><Relationship Id="rId1" Type="http://schemas.microsoft.com/office/2011/relationships/chartStyle" Target="style3.xml"/></Relationships>
</file>

<file path=ppt/charts/_rels/chart4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3.xlsx"/><Relationship Id="rId2" Type="http://schemas.microsoft.com/office/2011/relationships/chartColorStyle" Target="colors4.xml"/><Relationship Id="rId1" Type="http://schemas.microsoft.com/office/2011/relationships/chartStyle" Target="style4.xml"/></Relationships>
</file>

<file path=ppt/charts/_rels/chart5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4.xlsx"/><Relationship Id="rId2" Type="http://schemas.microsoft.com/office/2011/relationships/chartColorStyle" Target="colors5.xml"/><Relationship Id="rId1" Type="http://schemas.microsoft.com/office/2011/relationships/chartStyle" Target="style5.xml"/></Relationships>
</file>

<file path=ppt/charts/_rels/chart6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5.xlsx"/><Relationship Id="rId2" Type="http://schemas.microsoft.com/office/2011/relationships/chartColorStyle" Target="colors6.xml"/><Relationship Id="rId1" Type="http://schemas.microsoft.com/office/2011/relationships/chartStyle" Target="style6.xml"/></Relationships>
</file>

<file path=ppt/charts/_rels/chart7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6.xlsx"/><Relationship Id="rId2" Type="http://schemas.microsoft.com/office/2011/relationships/chartColorStyle" Target="colors7.xml"/><Relationship Id="rId1" Type="http://schemas.microsoft.com/office/2011/relationships/chartStyle" Target="style7.xml"/></Relationships>
</file>

<file path=ppt/charts/_rels/chart8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7.xlsx"/><Relationship Id="rId2" Type="http://schemas.microsoft.com/office/2011/relationships/chartColorStyle" Target="colors8.xml"/><Relationship Id="rId1" Type="http://schemas.microsoft.com/office/2011/relationships/chartStyle" Target="style8.xml"/></Relationships>
</file>

<file path=ppt/charts/_rels/chart9.xml.rels><?xml version="1.0" encoding="UTF-8" standalone="yes"?>
<Relationships xmlns="http://schemas.openxmlformats.org/package/2006/relationships"><Relationship Id="rId3" Type="http://schemas.openxmlformats.org/officeDocument/2006/relationships/package" Target="../embeddings/Microsoft_Excel____8.xlsx"/><Relationship Id="rId2" Type="http://schemas.microsoft.com/office/2011/relationships/chartColorStyle" Target="colors9.xml"/><Relationship Id="rId1" Type="http://schemas.microsoft.com/office/2011/relationships/chartStyle" Target="style9.xml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整體交易狀態統計</a:t>
            </a:r>
            <a:endParaRPr lang="en-US" sz="12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交易量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43</c:v>
                </c:pt>
                <c:pt idx="1">
                  <c:v>25</c:v>
                </c:pt>
                <c:pt idx="2">
                  <c:v>35</c:v>
                </c:pt>
                <c:pt idx="3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A7E-4E9C-BD8D-68DD3BEE03D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1881519232"/>
        <c:axId val="1877015168"/>
      </c:barChart>
      <c:line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成功率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0%</c:formatCode>
                <c:ptCount val="4"/>
                <c:pt idx="0">
                  <c:v>0.98</c:v>
                </c:pt>
                <c:pt idx="1">
                  <c:v>0.97</c:v>
                </c:pt>
                <c:pt idx="2">
                  <c:v>0.92</c:v>
                </c:pt>
                <c:pt idx="3">
                  <c:v>0.93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FA7E-4E9C-BD8D-68DD3BEE03DA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失敗率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0%</c:formatCode>
                <c:ptCount val="4"/>
                <c:pt idx="0">
                  <c:v>0.02</c:v>
                </c:pt>
                <c:pt idx="1">
                  <c:v>0.03</c:v>
                </c:pt>
                <c:pt idx="2">
                  <c:v>0.08</c:v>
                </c:pt>
                <c:pt idx="3">
                  <c:v>7.0000000000000007E-2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FA7E-4E9C-BD8D-68DD3BEE03D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247216224"/>
        <c:axId val="247215744"/>
      </c:lineChart>
      <c:catAx>
        <c:axId val="18815192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877015168"/>
        <c:crosses val="autoZero"/>
        <c:auto val="1"/>
        <c:lblAlgn val="ctr"/>
        <c:lblOffset val="100"/>
        <c:noMultiLvlLbl val="0"/>
      </c:catAx>
      <c:valAx>
        <c:axId val="18770151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881519232"/>
        <c:crosses val="autoZero"/>
        <c:crossBetween val="between"/>
      </c:valAx>
      <c:valAx>
        <c:axId val="247215744"/>
        <c:scaling>
          <c:orientation val="minMax"/>
        </c:scaling>
        <c:delete val="0"/>
        <c:axPos val="r"/>
        <c:numFmt formatCode="0%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247216224"/>
        <c:crosses val="max"/>
        <c:crossBetween val="between"/>
      </c:valAx>
      <c:catAx>
        <c:axId val="247216224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247215744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dirty="0"/>
              <a:t>整體交易狀態統計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交易量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43</c:v>
                </c:pt>
                <c:pt idx="1">
                  <c:v>25</c:v>
                </c:pt>
                <c:pt idx="2">
                  <c:v>35</c:v>
                </c:pt>
                <c:pt idx="3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92A-4F9C-AAC9-1C0436E694D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1881519232"/>
        <c:axId val="1877015168"/>
      </c:barChart>
      <c:line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成功率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0%</c:formatCode>
                <c:ptCount val="4"/>
                <c:pt idx="0">
                  <c:v>0.98</c:v>
                </c:pt>
                <c:pt idx="1">
                  <c:v>0.97</c:v>
                </c:pt>
                <c:pt idx="2">
                  <c:v>0.92</c:v>
                </c:pt>
                <c:pt idx="3">
                  <c:v>0.93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F92A-4F9C-AAC9-1C0436E694D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失敗率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0%</c:formatCode>
                <c:ptCount val="4"/>
                <c:pt idx="0">
                  <c:v>0.02</c:v>
                </c:pt>
                <c:pt idx="1">
                  <c:v>0.03</c:v>
                </c:pt>
                <c:pt idx="2">
                  <c:v>0.08</c:v>
                </c:pt>
                <c:pt idx="3">
                  <c:v>7.0000000000000007E-2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F92A-4F9C-AAC9-1C0436E694D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247216224"/>
        <c:axId val="247215744"/>
      </c:lineChart>
      <c:catAx>
        <c:axId val="18815192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877015168"/>
        <c:crosses val="autoZero"/>
        <c:auto val="1"/>
        <c:lblAlgn val="ctr"/>
        <c:lblOffset val="100"/>
        <c:noMultiLvlLbl val="0"/>
      </c:catAx>
      <c:valAx>
        <c:axId val="18770151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881519232"/>
        <c:crosses val="autoZero"/>
        <c:crossBetween val="between"/>
      </c:valAx>
      <c:valAx>
        <c:axId val="247215744"/>
        <c:scaling>
          <c:orientation val="minMax"/>
        </c:scaling>
        <c:delete val="0"/>
        <c:axPos val="r"/>
        <c:numFmt formatCode="0%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247216224"/>
        <c:crosses val="max"/>
        <c:crossBetween val="between"/>
      </c:valAx>
      <c:catAx>
        <c:axId val="247216224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247215744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dirty="0"/>
              <a:t>整體交易狀態統計</a:t>
            </a:r>
            <a:r>
              <a:rPr lang="en-US" altLang="zh-TW" dirty="0"/>
              <a:t>(</a:t>
            </a:r>
            <a:r>
              <a:rPr lang="zh-TW" altLang="en-US" dirty="0"/>
              <a:t>成功</a:t>
            </a:r>
            <a:r>
              <a:rPr lang="en-US" altLang="zh-TW" dirty="0"/>
              <a:t>)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 - Frictionless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837-43F4-8015-A17DC31EEE7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Y - Challenge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837-43F4-8015-A17DC31EEE7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A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837-43F4-8015-A17DC31EEE77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I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1.1000000000000001</c:v>
                </c:pt>
                <c:pt idx="1">
                  <c:v>1.2</c:v>
                </c:pt>
                <c:pt idx="2">
                  <c:v>1.3</c:v>
                </c:pt>
                <c:pt idx="3">
                  <c:v>0.9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1C7-4F30-BBCC-DDDC2C0A8060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dirty="0"/>
              <a:t>整體交易狀態統</a:t>
            </a:r>
            <a:r>
              <a:rPr lang="zh-TW" altLang="en-US"/>
              <a:t>計</a:t>
            </a:r>
            <a:r>
              <a:rPr lang="en-US" altLang="zh-TW" dirty="0"/>
              <a:t>(</a:t>
            </a:r>
            <a:r>
              <a:rPr lang="zh-TW" altLang="en-US" dirty="0"/>
              <a:t>失敗</a:t>
            </a:r>
            <a:r>
              <a:rPr lang="en-US" altLang="zh-TW" dirty="0"/>
              <a:t>)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R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837-43F4-8015-A17DC31EEE7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U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837-43F4-8015-A17DC31EEE7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N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837-43F4-8015-A17DC31EEE7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zh-TW" sz="1200" dirty="0"/>
              <a:t>transStatus-transStatusReason(1~79)-challengeCancel</a:t>
            </a:r>
            <a:r>
              <a:rPr lang="en-US" altLang="zh-TW" sz="1200" baseline="0" dirty="0"/>
              <a:t> </a:t>
            </a:r>
            <a:r>
              <a:rPr lang="zh-TW" altLang="en-US" sz="1200" baseline="0" dirty="0"/>
              <a:t>統計</a:t>
            </a:r>
            <a:endParaRPr lang="en-US" sz="12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9.4097512857801921E-2"/>
          <c:y val="0.18868993498518583"/>
          <c:w val="0.59269576095795562"/>
          <c:h val="0.6804203373232387"/>
        </c:manualLayout>
      </c:layout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transStatus-transStatusReason-challengeCancel1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4BA-794E-B0ED-806116F7FD7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transStatus-transStatusReason-challengeCancel2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4BA-794E-B0ED-806116F7FD7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transStatus-transStatusReason-challengeCancel3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4BA-794E-B0ED-806116F7FD7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71101264794835362"/>
          <c:y val="0.18412770381657012"/>
          <c:w val="0.27687766498534838"/>
          <c:h val="0.68592602018012161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zh-TW" sz="1200" dirty="0">
                <a:highlight>
                  <a:srgbClr val="FFFF00"/>
                </a:highlight>
              </a:rPr>
              <a:t>M</a:t>
            </a:r>
            <a:r>
              <a:rPr lang="en-US" altLang="zh-TW" sz="1200" dirty="0"/>
              <a:t>-transStatus-transStatusReason(80~99)-challengeCancel</a:t>
            </a:r>
            <a:r>
              <a:rPr lang="en-US" altLang="zh-TW" sz="1200" baseline="0" dirty="0"/>
              <a:t> </a:t>
            </a:r>
            <a:r>
              <a:rPr lang="zh-TW" altLang="en-US" sz="1200" baseline="0" dirty="0"/>
              <a:t>統計</a:t>
            </a:r>
            <a:endParaRPr lang="en-US" sz="12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9.4097512857801921E-2"/>
          <c:y val="0.18868993498518583"/>
          <c:w val="0.59269576095795562"/>
          <c:h val="0.6804203373232387"/>
        </c:manualLayout>
      </c:layout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transStatus-transStatusReason-challengeCancel1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4BA-794E-B0ED-806116F7FD7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transStatus-transStatusReason-challengeCancel2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4BA-794E-B0ED-806116F7FD7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transStatus-transStatusReason-challengeCancel3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4BA-794E-B0ED-806116F7FD7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71101264794835362"/>
          <c:y val="0.18412770381657012"/>
          <c:w val="0.27687766498534838"/>
          <c:h val="0.68592602018012161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zh-TW" dirty="0" err="1"/>
              <a:t>error_component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D837-43F4-8015-A17DC31EEE7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D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D837-43F4-8015-A17DC31EEE7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A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D837-43F4-8015-A17DC31EEE7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整體錯誤統計</a:t>
            </a:r>
            <a:r>
              <a:rPr lang="en-US" altLang="zh-TW" sz="1200" dirty="0"/>
              <a:t>_error message type</a:t>
            </a:r>
            <a:endParaRPr lang="en-US" sz="1200" dirty="0"/>
          </a:p>
        </c:rich>
      </c:tx>
      <c:layout>
        <c:manualLayout>
          <c:xMode val="edge"/>
          <c:yMode val="edge"/>
          <c:x val="0.3027737203632801"/>
          <c:y val="0.19871202272931746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error_message_type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7C9-42C8-B397-79C4D178A36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error_message_type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7C9-42C8-B397-79C4D178A36A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error_message_type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17C9-42C8-B397-79C4D178A36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66623592841383272"/>
          <c:y val="0.39053452758867174"/>
          <c:w val="0.3062209206497003"/>
          <c:h val="0.3884501993026747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整體錯誤統計</a:t>
            </a:r>
            <a:r>
              <a:rPr lang="en-US" altLang="zh-TW" sz="1200" dirty="0"/>
              <a:t>_error</a:t>
            </a:r>
            <a:r>
              <a:rPr lang="en-US" altLang="zh-TW" sz="1200" baseline="0" dirty="0"/>
              <a:t> code</a:t>
            </a:r>
            <a:endParaRPr lang="en-US" sz="1200" dirty="0"/>
          </a:p>
        </c:rich>
      </c:tx>
      <c:layout>
        <c:manualLayout>
          <c:xMode val="edge"/>
          <c:yMode val="edge"/>
          <c:x val="0.32214124628261837"/>
          <c:y val="0.10164068923322891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6.6351337900757257E-2"/>
          <c:y val="0.13834568364388797"/>
          <c:w val="0.61410069426576819"/>
          <c:h val="0.67539025555066534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error_code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0AD-4566-BE3F-B01FBA1CD5AF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error_code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0AD-4566-BE3F-B01FBA1CD5A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error_code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0AD-4566-BE3F-B01FBA1CD5A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66623592841383272"/>
          <c:y val="0.39053452758867174"/>
          <c:w val="0.3062209206497003"/>
          <c:h val="0.3884501993026747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整體錯誤統計</a:t>
            </a:r>
            <a:r>
              <a:rPr lang="en-US" altLang="zh-TW" sz="1200" dirty="0"/>
              <a:t>_error</a:t>
            </a:r>
            <a:r>
              <a:rPr lang="en-US" altLang="zh-TW" sz="1200" baseline="0" dirty="0"/>
              <a:t> description</a:t>
            </a:r>
            <a:endParaRPr lang="en-US" sz="1200" dirty="0"/>
          </a:p>
        </c:rich>
      </c:tx>
      <c:layout>
        <c:manualLayout>
          <c:xMode val="edge"/>
          <c:yMode val="edge"/>
          <c:x val="0.27946695483645245"/>
          <c:y val="7.9376822087158655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5.7361300678306977E-2"/>
          <c:y val="0.14944314036228745"/>
          <c:w val="0.61410069426576819"/>
          <c:h val="0.67539025555066534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error_description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18BA-4B6E-9307-807D4D8875A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error_description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18BA-4B6E-9307-807D4D8875A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error_description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18BA-4B6E-9307-807D4D8875A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66623592841383272"/>
          <c:y val="0.39053452758867174"/>
          <c:w val="0.3062209206497003"/>
          <c:h val="0.3884501993026747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1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整體交易狀態統計</a:t>
            </a:r>
            <a:r>
              <a:rPr lang="en-US" altLang="zh-TW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_</a:t>
            </a: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交易量</a:t>
            </a:r>
            <a:endParaRPr lang="en-US" sz="1200" b="0" i="0" u="none" strike="noStrike" kern="1200" spc="0" baseline="0" dirty="0">
              <a:solidFill>
                <a:prstClr val="black">
                  <a:lumMod val="65000"/>
                  <a:lumOff val="35000"/>
                </a:prstClr>
              </a:solidFill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3.4188267181755869E-2"/>
          <c:y val="0.19853730237745071"/>
          <c:w val="0.85919484004018187"/>
          <c:h val="0.65688345517668589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merchantName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C02-4F08-8EB8-8459B05F6C8D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merchantName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C02-4F08-8EB8-8459B05F6C8D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merchantName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EC02-4F08-8EB8-8459B05F6C8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85396130897190203"/>
          <c:y val="0.29000972492244392"/>
          <c:w val="0.13857403280511571"/>
          <c:h val="0.5488295862000133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整體交易狀態統計</a:t>
            </a:r>
            <a:r>
              <a:rPr lang="en-US" altLang="zh-TW" sz="1200" dirty="0"/>
              <a:t>(</a:t>
            </a:r>
            <a:r>
              <a:rPr lang="zh-TW" altLang="en-US" sz="1200" dirty="0"/>
              <a:t>成功</a:t>
            </a:r>
            <a:r>
              <a:rPr lang="en-US" altLang="zh-TW" sz="1200" dirty="0"/>
              <a:t>)</a:t>
            </a:r>
            <a:endParaRPr lang="en-US" sz="12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Y - Frictionless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A617-4EC5-9531-701056C5987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Y - Challenge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A617-4EC5-9531-701056C5987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A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A617-4EC5-9531-701056C5987E}"/>
            </c:ext>
          </c:extLst>
        </c:ser>
        <c:ser>
          <c:idx val="3"/>
          <c:order val="3"/>
          <c:tx>
            <c:strRef>
              <c:f>Sheet1!$E$1</c:f>
              <c:strCache>
                <c:ptCount val="1"/>
                <c:pt idx="0">
                  <c:v>I</c:v>
                </c:pt>
              </c:strCache>
            </c:strRef>
          </c:tx>
          <c:spPr>
            <a:solidFill>
              <a:schemeClr val="accent4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Sheet1!$E$2:$E$5</c:f>
              <c:numCache>
                <c:formatCode>General</c:formatCode>
                <c:ptCount val="4"/>
                <c:pt idx="0">
                  <c:v>1.1000000000000001</c:v>
                </c:pt>
                <c:pt idx="1">
                  <c:v>1.2</c:v>
                </c:pt>
                <c:pt idx="2">
                  <c:v>1.3</c:v>
                </c:pt>
                <c:pt idx="3">
                  <c:v>0.9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3-A617-4EC5-9531-701056C5987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20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整體交易狀態統計</a:t>
            </a:r>
            <a:endParaRPr lang="en-US" sz="12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交易量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merchant
Name 1</c:v>
                </c:pt>
                <c:pt idx="1">
                  <c:v>merchant
Name 2</c:v>
                </c:pt>
                <c:pt idx="2">
                  <c:v>merchant
Name 3</c:v>
                </c:pt>
                <c:pt idx="3">
                  <c:v>merchant
Name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43</c:v>
                </c:pt>
                <c:pt idx="1">
                  <c:v>25</c:v>
                </c:pt>
                <c:pt idx="2">
                  <c:v>35</c:v>
                </c:pt>
                <c:pt idx="3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6882-4F45-BF2F-34CD20C07E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1881519232"/>
        <c:axId val="1877015168"/>
      </c:barChart>
      <c:line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成功率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merchant
Name 1</c:v>
                </c:pt>
                <c:pt idx="1">
                  <c:v>merchant
Name 2</c:v>
                </c:pt>
                <c:pt idx="2">
                  <c:v>merchant
Name 3</c:v>
                </c:pt>
                <c:pt idx="3">
                  <c:v>merchant
Name 4</c:v>
                </c:pt>
              </c:strCache>
            </c:strRef>
          </c:cat>
          <c:val>
            <c:numRef>
              <c:f>Sheet1!$C$2:$C$5</c:f>
              <c:numCache>
                <c:formatCode>0%</c:formatCode>
                <c:ptCount val="4"/>
                <c:pt idx="0">
                  <c:v>0.98</c:v>
                </c:pt>
                <c:pt idx="1">
                  <c:v>0.97</c:v>
                </c:pt>
                <c:pt idx="2">
                  <c:v>0.92</c:v>
                </c:pt>
                <c:pt idx="3">
                  <c:v>0.93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6882-4F45-BF2F-34CD20C07EFF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失敗率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merchant
Name 1</c:v>
                </c:pt>
                <c:pt idx="1">
                  <c:v>merchant
Name 2</c:v>
                </c:pt>
                <c:pt idx="2">
                  <c:v>merchant
Name 3</c:v>
                </c:pt>
                <c:pt idx="3">
                  <c:v>merchant
Name 4</c:v>
                </c:pt>
              </c:strCache>
            </c:strRef>
          </c:cat>
          <c:val>
            <c:numRef>
              <c:f>Sheet1!$D$2:$D$5</c:f>
              <c:numCache>
                <c:formatCode>0%</c:formatCode>
                <c:ptCount val="4"/>
                <c:pt idx="0">
                  <c:v>0.02</c:v>
                </c:pt>
                <c:pt idx="1">
                  <c:v>0.03</c:v>
                </c:pt>
                <c:pt idx="2">
                  <c:v>0.08</c:v>
                </c:pt>
                <c:pt idx="3">
                  <c:v>7.0000000000000007E-2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6882-4F45-BF2F-34CD20C07EFF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247216224"/>
        <c:axId val="247215744"/>
      </c:lineChart>
      <c:catAx>
        <c:axId val="18815192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877015168"/>
        <c:crosses val="autoZero"/>
        <c:auto val="1"/>
        <c:lblAlgn val="ctr"/>
        <c:lblOffset val="100"/>
        <c:noMultiLvlLbl val="0"/>
      </c:catAx>
      <c:valAx>
        <c:axId val="18770151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881519232"/>
        <c:crosses val="autoZero"/>
        <c:crossBetween val="between"/>
      </c:valAx>
      <c:valAx>
        <c:axId val="247215744"/>
        <c:scaling>
          <c:orientation val="minMax"/>
        </c:scaling>
        <c:delete val="0"/>
        <c:axPos val="r"/>
        <c:numFmt formatCode="0%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247216224"/>
        <c:crosses val="max"/>
        <c:crossBetween val="between"/>
      </c:valAx>
      <c:catAx>
        <c:axId val="247216224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247215744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2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排名前 </a:t>
            </a:r>
            <a:r>
              <a:rPr lang="en-US" altLang="zh-TW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10 </a:t>
            </a: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商戶的排名前 </a:t>
            </a:r>
            <a:r>
              <a:rPr lang="en-US" altLang="zh-TW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10</a:t>
            </a: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 </a:t>
            </a:r>
            <a:r>
              <a:rPr lang="en-US" altLang="zh-TW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cardBIN </a:t>
            </a: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統計</a:t>
            </a:r>
            <a:r>
              <a:rPr lang="en-US" altLang="zh-TW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_</a:t>
            </a: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交易量</a:t>
            </a:r>
            <a:endParaRPr lang="en-US" sz="1200" b="0" i="0" u="none" strike="noStrike" kern="1200" spc="0" baseline="0" dirty="0">
              <a:solidFill>
                <a:prstClr val="black">
                  <a:lumMod val="65000"/>
                  <a:lumOff val="35000"/>
                </a:prstClr>
              </a:solidFill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3.4188267181755869E-2"/>
          <c:y val="0.19853730237745071"/>
          <c:w val="0.85919484004018187"/>
          <c:h val="0.65688345517668589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cardBIN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merchantName 1</c:v>
                </c:pt>
                <c:pt idx="1">
                  <c:v>merchantName 2</c:v>
                </c:pt>
                <c:pt idx="2">
                  <c:v>merchantName 3</c:v>
                </c:pt>
                <c:pt idx="3">
                  <c:v>merchantName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C02-4F08-8EB8-8459B05F6C8D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cardBIN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merchantName 1</c:v>
                </c:pt>
                <c:pt idx="1">
                  <c:v>merchantName 2</c:v>
                </c:pt>
                <c:pt idx="2">
                  <c:v>merchantName 3</c:v>
                </c:pt>
                <c:pt idx="3">
                  <c:v>merchantName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C02-4F08-8EB8-8459B05F6C8D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cardBIN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merchantName 1</c:v>
                </c:pt>
                <c:pt idx="1">
                  <c:v>merchantName 2</c:v>
                </c:pt>
                <c:pt idx="2">
                  <c:v>merchantName 3</c:v>
                </c:pt>
                <c:pt idx="3">
                  <c:v>merchantName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EC02-4F08-8EB8-8459B05F6C8D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85396130897190203"/>
          <c:y val="0.29000972492244392"/>
          <c:w val="0.13857403280511571"/>
          <c:h val="0.5488295862000133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2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整體交易狀態統計</a:t>
            </a:r>
            <a:r>
              <a:rPr lang="en-US" altLang="zh-TW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_</a:t>
            </a: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交易量</a:t>
            </a:r>
            <a:endParaRPr lang="en-US" sz="1200" b="0" i="0" u="none" strike="noStrike" kern="1200" spc="0" baseline="0" dirty="0">
              <a:solidFill>
                <a:prstClr val="black">
                  <a:lumMod val="65000"/>
                  <a:lumOff val="35000"/>
                </a:prstClr>
              </a:solidFill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merchant
Name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57A-4194-99DF-CAB3E362F05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merchant
Name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57A-4194-99DF-CAB3E362F05A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merchant
Name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C57A-4194-99DF-CAB3E362F05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2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862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dirty="0"/>
              <a:t>整體交易狀態統計</a:t>
            </a:r>
            <a:endParaRPr lang="en-US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862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交易量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merchant
Name 1</c:v>
                </c:pt>
                <c:pt idx="1">
                  <c:v>merchant
Name 2</c:v>
                </c:pt>
                <c:pt idx="2">
                  <c:v>merchant
Name 3</c:v>
                </c:pt>
                <c:pt idx="3">
                  <c:v>merchant
Name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43</c:v>
                </c:pt>
                <c:pt idx="1">
                  <c:v>25</c:v>
                </c:pt>
                <c:pt idx="2">
                  <c:v>35</c:v>
                </c:pt>
                <c:pt idx="3">
                  <c:v>50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92A-4F9C-AAC9-1C0436E694D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219"/>
        <c:axId val="1881519232"/>
        <c:axId val="1877015168"/>
      </c:barChart>
      <c:lineChart>
        <c:grouping val="standard"/>
        <c:varyColors val="0"/>
        <c:ser>
          <c:idx val="1"/>
          <c:order val="1"/>
          <c:tx>
            <c:strRef>
              <c:f>Sheet1!$C$1</c:f>
              <c:strCache>
                <c:ptCount val="1"/>
                <c:pt idx="0">
                  <c:v>成功率</c:v>
                </c:pt>
              </c:strCache>
            </c:strRef>
          </c:tx>
          <c:spPr>
            <a:ln w="28575" cap="rnd">
              <a:solidFill>
                <a:schemeClr val="accent2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merchant
Name 1</c:v>
                </c:pt>
                <c:pt idx="1">
                  <c:v>merchant
Name 2</c:v>
                </c:pt>
                <c:pt idx="2">
                  <c:v>merchant
Name 3</c:v>
                </c:pt>
                <c:pt idx="3">
                  <c:v>merchant
Name 4</c:v>
                </c:pt>
              </c:strCache>
            </c:strRef>
          </c:cat>
          <c:val>
            <c:numRef>
              <c:f>Sheet1!$C$2:$C$5</c:f>
              <c:numCache>
                <c:formatCode>0%</c:formatCode>
                <c:ptCount val="4"/>
                <c:pt idx="0">
                  <c:v>0.98</c:v>
                </c:pt>
                <c:pt idx="1">
                  <c:v>0.97</c:v>
                </c:pt>
                <c:pt idx="2">
                  <c:v>0.92</c:v>
                </c:pt>
                <c:pt idx="3">
                  <c:v>0.93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F92A-4F9C-AAC9-1C0436E694D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失敗率</c:v>
                </c:pt>
              </c:strCache>
            </c:strRef>
          </c:tx>
          <c:spPr>
            <a:ln w="28575" cap="rnd">
              <a:solidFill>
                <a:schemeClr val="accent3"/>
              </a:solidFill>
              <a:round/>
            </a:ln>
            <a:effectLst/>
          </c:spPr>
          <c:marker>
            <c:symbol val="none"/>
          </c:marker>
          <c:cat>
            <c:strRef>
              <c:f>Sheet1!$A$2:$A$5</c:f>
              <c:strCache>
                <c:ptCount val="4"/>
                <c:pt idx="0">
                  <c:v>merchant
Name 1</c:v>
                </c:pt>
                <c:pt idx="1">
                  <c:v>merchant
Name 2</c:v>
                </c:pt>
                <c:pt idx="2">
                  <c:v>merchant
Name 3</c:v>
                </c:pt>
                <c:pt idx="3">
                  <c:v>merchant
Name 4</c:v>
                </c:pt>
              </c:strCache>
            </c:strRef>
          </c:cat>
          <c:val>
            <c:numRef>
              <c:f>Sheet1!$D$2:$D$5</c:f>
              <c:numCache>
                <c:formatCode>0%</c:formatCode>
                <c:ptCount val="4"/>
                <c:pt idx="0">
                  <c:v>0.02</c:v>
                </c:pt>
                <c:pt idx="1">
                  <c:v>0.03</c:v>
                </c:pt>
                <c:pt idx="2">
                  <c:v>0.08</c:v>
                </c:pt>
                <c:pt idx="3">
                  <c:v>7.0000000000000007E-2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2-F92A-4F9C-AAC9-1C0436E694D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247216224"/>
        <c:axId val="247215744"/>
      </c:lineChart>
      <c:catAx>
        <c:axId val="188151923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877015168"/>
        <c:crosses val="autoZero"/>
        <c:auto val="1"/>
        <c:lblAlgn val="ctr"/>
        <c:lblOffset val="100"/>
        <c:noMultiLvlLbl val="0"/>
      </c:catAx>
      <c:valAx>
        <c:axId val="1877015168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881519232"/>
        <c:crosses val="autoZero"/>
        <c:crossBetween val="between"/>
      </c:valAx>
      <c:valAx>
        <c:axId val="247215744"/>
        <c:scaling>
          <c:orientation val="minMax"/>
        </c:scaling>
        <c:delete val="0"/>
        <c:axPos val="r"/>
        <c:numFmt formatCode="0%" sourceLinked="1"/>
        <c:majorTickMark val="out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247216224"/>
        <c:crosses val="max"/>
        <c:crossBetween val="between"/>
      </c:valAx>
      <c:catAx>
        <c:axId val="247216224"/>
        <c:scaling>
          <c:orientation val="minMax"/>
        </c:scaling>
        <c:delete val="1"/>
        <c:axPos val="b"/>
        <c:numFmt formatCode="General" sourceLinked="1"/>
        <c:majorTickMark val="out"/>
        <c:minorTickMark val="none"/>
        <c:tickLblPos val="nextTo"/>
        <c:crossAx val="247215744"/>
        <c:crosses val="autoZero"/>
        <c:auto val="1"/>
        <c:lblAlgn val="ctr"/>
        <c:lblOffset val="100"/>
        <c:noMultiLvlLbl val="0"/>
      </c:catAx>
      <c:spPr>
        <a:noFill/>
        <a:ln>
          <a:noFill/>
        </a:ln>
        <a:effectLst/>
      </c:spPr>
    </c:plotArea>
    <c:legend>
      <c:legendPos val="b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2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 sz="1200" b="0" i="0" u="none" strike="noStrike" kern="1200" spc="0" baseline="0">
                <a:solidFill>
                  <a:prstClr val="black">
                    <a:lumMod val="65000"/>
                    <a:lumOff val="35000"/>
                  </a:prst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交易成功率最低前 </a:t>
            </a:r>
            <a:r>
              <a:rPr lang="en-US" altLang="zh-TW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10 </a:t>
            </a: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商戶的 </a:t>
            </a:r>
            <a:r>
              <a:rPr lang="en-US" altLang="zh-TW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cardBIN </a:t>
            </a: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統計</a:t>
            </a:r>
            <a:r>
              <a:rPr lang="en-US" altLang="zh-TW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_</a:t>
            </a:r>
            <a:r>
              <a:rPr lang="zh-TW" altLang="en-US" sz="1200" b="0" i="0" u="none" strike="noStrike" kern="1200" spc="0" baseline="0" dirty="0">
                <a:solidFill>
                  <a:prstClr val="black">
                    <a:lumMod val="65000"/>
                    <a:lumOff val="35000"/>
                  </a:prstClr>
                </a:solidFill>
              </a:rPr>
              <a:t>交易量</a:t>
            </a:r>
            <a:endParaRPr lang="en-US" altLang="zh-TW" sz="1200" b="0" i="0" u="none" strike="noStrike" kern="1200" spc="0" baseline="0" dirty="0">
              <a:solidFill>
                <a:prstClr val="black">
                  <a:lumMod val="65000"/>
                  <a:lumOff val="35000"/>
                </a:prstClr>
              </a:solidFill>
            </a:endParaRPr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 marL="0" marR="0" lvl="0" indent="0" algn="ctr" defTabSz="914400" rtl="0" eaLnBrk="1" fontAlgn="auto" latinLnBrk="0" hangingPunct="1">
            <a:lnSpc>
              <a:spcPct val="100000"/>
            </a:lnSpc>
            <a:spcBef>
              <a:spcPts val="0"/>
            </a:spcBef>
            <a:spcAft>
              <a:spcPts val="0"/>
            </a:spcAft>
            <a:buClrTx/>
            <a:buSzTx/>
            <a:buFontTx/>
            <a:buNone/>
            <a:tabLst/>
            <a:defRPr sz="1200" b="0" i="0" u="none" strike="noStrike" kern="1200" spc="0" baseline="0">
              <a:solidFill>
                <a:prstClr val="black">
                  <a:lumMod val="65000"/>
                  <a:lumOff val="35000"/>
                </a:prst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cardBIN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merchantName 1</c:v>
                </c:pt>
                <c:pt idx="1">
                  <c:v>merchantName 2</c:v>
                </c:pt>
                <c:pt idx="2">
                  <c:v>merchantName 3</c:v>
                </c:pt>
                <c:pt idx="3">
                  <c:v>merchantName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C57A-4194-99DF-CAB3E362F05A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cardBIN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merchantName 1</c:v>
                </c:pt>
                <c:pt idx="1">
                  <c:v>merchantName 2</c:v>
                </c:pt>
                <c:pt idx="2">
                  <c:v>merchantName 3</c:v>
                </c:pt>
                <c:pt idx="3">
                  <c:v>merchantName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C57A-4194-99DF-CAB3E362F05A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cardBIN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merchantName 1</c:v>
                </c:pt>
                <c:pt idx="1">
                  <c:v>merchantName 2</c:v>
                </c:pt>
                <c:pt idx="2">
                  <c:v>merchantName 3</c:v>
                </c:pt>
                <c:pt idx="3">
                  <c:v>merchantName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C57A-4194-99DF-CAB3E362F05A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solidFill>
        <a:schemeClr val="tx1"/>
      </a:solidFill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整體交易狀態統</a:t>
            </a:r>
            <a:r>
              <a:rPr lang="zh-TW" altLang="en-US" sz="1200"/>
              <a:t>計</a:t>
            </a:r>
            <a:r>
              <a:rPr lang="en-US" altLang="zh-TW" sz="1200" dirty="0"/>
              <a:t>(</a:t>
            </a:r>
            <a:r>
              <a:rPr lang="zh-TW" altLang="en-US" sz="1200" dirty="0"/>
              <a:t>失敗</a:t>
            </a:r>
            <a:r>
              <a:rPr lang="en-US" altLang="zh-TW" sz="1200" dirty="0"/>
              <a:t>)</a:t>
            </a:r>
            <a:endParaRPr lang="en-US" sz="12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R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B501-4EDA-8E6E-D717411B272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U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B501-4EDA-8E6E-D717411B272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N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B501-4EDA-8E6E-D717411B272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zh-TW" sz="1200" dirty="0"/>
              <a:t>transStatus-transStatusReason(1~79)-challengeCancel</a:t>
            </a:r>
            <a:r>
              <a:rPr lang="en-US" altLang="zh-TW" sz="1200" baseline="0" dirty="0"/>
              <a:t> </a:t>
            </a:r>
            <a:r>
              <a:rPr lang="zh-TW" altLang="en-US" sz="1200" baseline="0" dirty="0"/>
              <a:t>統計</a:t>
            </a:r>
            <a:endParaRPr lang="en-US" sz="12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9.4097512857801921E-2"/>
          <c:y val="0.18868993498518583"/>
          <c:w val="0.59269576095795562"/>
          <c:h val="0.6804203373232387"/>
        </c:manualLayout>
      </c:layout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transStatus-transStatusReason-challengeCancel1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04BA-794E-B0ED-806116F7FD72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transStatus-transStatusReason-challengeCancel2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04BA-794E-B0ED-806116F7FD72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transStatus-transStatusReason-challengeCancel3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04BA-794E-B0ED-806116F7FD72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71101264794835362"/>
          <c:y val="0.18412770381657012"/>
          <c:w val="0.27687766498534838"/>
          <c:h val="0.68592602018012161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1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zh-TW" sz="1100" dirty="0">
                <a:highlight>
                  <a:srgbClr val="FFFF00"/>
                </a:highlight>
              </a:rPr>
              <a:t>M</a:t>
            </a:r>
            <a:r>
              <a:rPr lang="en-US" altLang="zh-TW" sz="1100" dirty="0"/>
              <a:t> – transStatus-transStatusReason(80~99)-challengeCancel</a:t>
            </a:r>
            <a:r>
              <a:rPr lang="en-US" altLang="zh-TW" sz="1100" baseline="0" dirty="0"/>
              <a:t> </a:t>
            </a:r>
            <a:r>
              <a:rPr lang="zh-TW" altLang="en-US" sz="1100" baseline="0" dirty="0"/>
              <a:t>統計</a:t>
            </a:r>
            <a:endParaRPr lang="en-US" sz="11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9.4097512857801921E-2"/>
          <c:y val="0.18868993498518583"/>
          <c:w val="0.59269576095795562"/>
          <c:h val="0.6804203373232387"/>
        </c:manualLayout>
      </c:layout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transStatus-transStatusReason-challengeCancel1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383-144F-B3FA-7D5F1732727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transStatus-transStatusReason-challengeCancel2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383-144F-B3FA-7D5F1732727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transStatus-transStatusReason-challengeCancel3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E383-144F-B3FA-7D5F1732727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71101264794835362"/>
          <c:y val="0.18412770381657012"/>
          <c:w val="0.27687766498534838"/>
          <c:h val="0.68592602018012161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00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6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en-US" altLang="zh-TW" sz="1200" dirty="0" err="1"/>
              <a:t>error_component</a:t>
            </a:r>
            <a:endParaRPr lang="en-US" sz="1200" dirty="0"/>
          </a:p>
        </c:rich>
      </c:tx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percent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S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7D5E-4015-B251-2BEBD7DD35C6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D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7D5E-4015-B251-2BEBD7DD35C6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A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7D5E-4015-B251-2BEBD7DD35C6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1047894320"/>
        <c:axId val="497318560"/>
      </c:barChart>
      <c:catAx>
        <c:axId val="104789432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7318560"/>
        <c:crosses val="autoZero"/>
        <c:auto val="1"/>
        <c:lblAlgn val="ctr"/>
        <c:lblOffset val="100"/>
        <c:noMultiLvlLbl val="0"/>
      </c:catAx>
      <c:valAx>
        <c:axId val="497318560"/>
        <c:scaling>
          <c:orientation val="minMax"/>
        </c:scaling>
        <c:delete val="0"/>
        <c:axPos val="l"/>
        <c:majorGridlines>
          <c:spPr>
            <a:ln w="9525" cap="flat" cmpd="sng" algn="ctr">
              <a:solidFill>
                <a:schemeClr val="tx1">
                  <a:lumMod val="15000"/>
                  <a:lumOff val="85000"/>
                </a:schemeClr>
              </a:solidFill>
              <a:round/>
            </a:ln>
            <a:effectLst/>
          </c:spPr>
        </c:majorGridlines>
        <c:numFmt formatCode="0%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1047894320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7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整體錯誤統計</a:t>
            </a:r>
            <a:r>
              <a:rPr lang="en-US" altLang="zh-TW" sz="1200" dirty="0"/>
              <a:t>_error message type</a:t>
            </a:r>
            <a:endParaRPr lang="en-US" sz="1200" dirty="0"/>
          </a:p>
        </c:rich>
      </c:tx>
      <c:layout>
        <c:manualLayout>
          <c:xMode val="edge"/>
          <c:yMode val="edge"/>
          <c:x val="0.3027737203632801"/>
          <c:y val="0.19871202272931746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/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error_message_type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56C-4D18-B024-4AA58D93921E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error_message_type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56C-4D18-B024-4AA58D93921E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error_message_type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456C-4D18-B024-4AA58D93921E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66623592841383272"/>
          <c:y val="0.39053452758867174"/>
          <c:w val="0.3062209206497003"/>
          <c:h val="0.3884501993026747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8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整體錯誤統計</a:t>
            </a:r>
            <a:r>
              <a:rPr lang="en-US" altLang="zh-TW" sz="1200" dirty="0"/>
              <a:t>_error</a:t>
            </a:r>
            <a:r>
              <a:rPr lang="en-US" altLang="zh-TW" sz="1200" baseline="0" dirty="0"/>
              <a:t> code</a:t>
            </a:r>
            <a:endParaRPr lang="en-US" sz="1200" dirty="0"/>
          </a:p>
        </c:rich>
      </c:tx>
      <c:layout>
        <c:manualLayout>
          <c:xMode val="edge"/>
          <c:yMode val="edge"/>
          <c:x val="0.32214124628261837"/>
          <c:y val="0.10164068923322891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6.6351337900757257E-2"/>
          <c:y val="0.13834568364388797"/>
          <c:w val="0.61410069426576819"/>
          <c:h val="0.67539025555066534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error_code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391-46FD-8D90-D12BD329307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error_code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391-46FD-8D90-D12BD329307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error_code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E391-46FD-8D90-D12BD329307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66623592841383272"/>
          <c:y val="0.39053452758867174"/>
          <c:w val="0.3062209206497003"/>
          <c:h val="0.3884501993026747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hart9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zh-TW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 rot="0" spcFirstLastPara="1" vertOverflow="ellipsis" vert="horz" wrap="square" anchor="ctr" anchorCtr="1"/>
          <a:lstStyle/>
          <a:p>
            <a:pPr>
              <a:defRPr sz="1200" b="0" i="0" u="none" strike="noStrike" kern="1200" spc="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r>
              <a:rPr lang="zh-TW" altLang="en-US" sz="1200" dirty="0"/>
              <a:t>整體錯誤統計</a:t>
            </a:r>
            <a:r>
              <a:rPr lang="en-US" altLang="zh-TW" sz="1200" dirty="0"/>
              <a:t>_error</a:t>
            </a:r>
            <a:r>
              <a:rPr lang="en-US" altLang="zh-TW" sz="1200" baseline="0" dirty="0"/>
              <a:t> description</a:t>
            </a:r>
            <a:endParaRPr lang="en-US" sz="1200" dirty="0"/>
          </a:p>
        </c:rich>
      </c:tx>
      <c:layout>
        <c:manualLayout>
          <c:xMode val="edge"/>
          <c:yMode val="edge"/>
          <c:x val="0.27946695483645245"/>
          <c:y val="7.9376822087158655E-2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200" b="0" i="0" u="none" strike="noStrike" kern="1200" spc="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title>
    <c:autoTitleDeleted val="0"/>
    <c:plotArea>
      <c:layout>
        <c:manualLayout>
          <c:layoutTarget val="inner"/>
          <c:xMode val="edge"/>
          <c:yMode val="edge"/>
          <c:x val="5.7361300678306977E-2"/>
          <c:y val="0.14944314036228745"/>
          <c:w val="0.61410069426576819"/>
          <c:h val="0.67539025555066534"/>
        </c:manualLayout>
      </c:layout>
      <c:barChart>
        <c:barDir val="col"/>
        <c:grouping val="stack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error_description 1</c:v>
                </c:pt>
              </c:strCache>
            </c:strRef>
          </c:tx>
          <c:spPr>
            <a:solidFill>
              <a:schemeClr val="accent1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9A9F-4268-9280-722C58C6E8A7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error_description 2</c:v>
                </c:pt>
              </c:strCache>
            </c:strRef>
          </c:tx>
          <c:spPr>
            <a:solidFill>
              <a:schemeClr val="accent2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9A9F-4268-9280-722C58C6E8A7}"/>
            </c:ext>
          </c:extLst>
        </c:ser>
        <c:ser>
          <c:idx val="2"/>
          <c:order val="2"/>
          <c:tx>
            <c:strRef>
              <c:f>Sheet1!$D$1</c:f>
              <c:strCache>
                <c:ptCount val="1"/>
                <c:pt idx="0">
                  <c:v>error_description 3</c:v>
                </c:pt>
              </c:strCache>
            </c:strRef>
          </c:tx>
          <c:spPr>
            <a:solidFill>
              <a:schemeClr val="accent3"/>
            </a:solidFill>
            <a:ln>
              <a:noFill/>
            </a:ln>
            <a:effectLst/>
          </c:spPr>
          <c:invertIfNegative val="0"/>
          <c:cat>
            <c:strRef>
              <c:f>Sheet1!$A$2:$A$5</c:f>
              <c:strCache>
                <c:ptCount val="4"/>
                <c:pt idx="0">
                  <c:v>Period 1</c:v>
                </c:pt>
                <c:pt idx="1">
                  <c:v>Period 2</c:v>
                </c:pt>
                <c:pt idx="2">
                  <c:v>Period 3</c:v>
                </c:pt>
                <c:pt idx="3">
                  <c:v>Period 4</c:v>
                </c:pt>
              </c:strCache>
            </c:strRef>
          </c:cat>
          <c:val>
            <c:numRef>
              <c:f>Sheet1!$D$2:$D$5</c:f>
              <c:numCache>
                <c:formatCode>General</c:formatCode>
                <c:ptCount val="4"/>
                <c:pt idx="0">
                  <c:v>2</c:v>
                </c:pt>
                <c:pt idx="1">
                  <c:v>2</c:v>
                </c:pt>
                <c:pt idx="2">
                  <c:v>3</c:v>
                </c:pt>
                <c:pt idx="3">
                  <c:v>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2-9A9F-4268-9280-722C58C6E8A7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overlap val="100"/>
        <c:axId val="496613488"/>
        <c:axId val="496612048"/>
      </c:barChart>
      <c:catAx>
        <c:axId val="496613488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spPr>
          <a:noFill/>
          <a:ln w="9525" cap="flat" cmpd="sng" algn="ctr">
            <a:solidFill>
              <a:schemeClr val="tx1">
                <a:lumMod val="15000"/>
                <a:lumOff val="85000"/>
              </a:schemeClr>
            </a:solidFill>
            <a:round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2048"/>
        <c:crosses val="autoZero"/>
        <c:auto val="1"/>
        <c:lblAlgn val="ctr"/>
        <c:lblOffset val="100"/>
        <c:noMultiLvlLbl val="0"/>
      </c:catAx>
      <c:valAx>
        <c:axId val="496612048"/>
        <c:scaling>
          <c:orientation val="minMax"/>
        </c:scaling>
        <c:delete val="0"/>
        <c:axPos val="l"/>
        <c:numFmt formatCode="General" sourceLinked="1"/>
        <c:majorTickMark val="none"/>
        <c:minorTickMark val="none"/>
        <c:tickLblPos val="nextTo"/>
        <c:spPr>
          <a:noFill/>
          <a:ln>
            <a:noFill/>
          </a:ln>
          <a:effectLst/>
        </c:spPr>
        <c:txPr>
          <a:bodyPr rot="-60000000" spcFirstLastPara="1" vertOverflow="ellipsis" vert="horz" wrap="square" anchor="ctr" anchorCtr="1"/>
          <a:lstStyle/>
          <a:p>
            <a:pPr>
              <a:defRPr sz="1197" b="0" i="0" u="none" strike="noStrike" kern="1200" baseline="0">
                <a:solidFill>
                  <a:schemeClr val="tx1">
                    <a:lumMod val="65000"/>
                    <a:lumOff val="35000"/>
                  </a:schemeClr>
                </a:solidFill>
                <a:latin typeface="+mn-lt"/>
                <a:ea typeface="+mn-ea"/>
                <a:cs typeface="+mn-cs"/>
              </a:defRPr>
            </a:pPr>
            <a:endParaRPr lang="zh-TW"/>
          </a:p>
        </c:txPr>
        <c:crossAx val="496613488"/>
        <c:crosses val="autoZero"/>
        <c:crossBetween val="between"/>
      </c:valAx>
      <c:spPr>
        <a:noFill/>
        <a:ln>
          <a:noFill/>
        </a:ln>
        <a:effectLst/>
      </c:spPr>
    </c:plotArea>
    <c:legend>
      <c:legendPos val="r"/>
      <c:layout>
        <c:manualLayout>
          <c:xMode val="edge"/>
          <c:yMode val="edge"/>
          <c:x val="0.66623592841383272"/>
          <c:y val="0.39053452758867174"/>
          <c:w val="0.3062209206497003"/>
          <c:h val="0.38845019930267477"/>
        </c:manualLayout>
      </c:layout>
      <c:overlay val="0"/>
      <c:spPr>
        <a:noFill/>
        <a:ln>
          <a:noFill/>
        </a:ln>
        <a:effectLst/>
      </c:spPr>
      <c:txPr>
        <a:bodyPr rot="0" spcFirstLastPara="1" vertOverflow="ellipsis" vert="horz" wrap="square" anchor="ctr" anchorCtr="1"/>
        <a:lstStyle/>
        <a:p>
          <a:pPr>
            <a:defRPr sz="1197" b="0" i="0" u="none" strike="noStrike" kern="1200" baseline="0">
              <a:solidFill>
                <a:schemeClr val="tx1">
                  <a:lumMod val="65000"/>
                  <a:lumOff val="35000"/>
                </a:schemeClr>
              </a:solidFill>
              <a:latin typeface="+mn-lt"/>
              <a:ea typeface="+mn-ea"/>
              <a:cs typeface="+mn-cs"/>
            </a:defRPr>
          </a:pPr>
          <a:endParaRPr lang="zh-TW"/>
        </a:p>
      </c:txPr>
    </c:legend>
    <c:plotVisOnly val="1"/>
    <c:dispBlanksAs val="gap"/>
    <c:extLst>
      <c:ext xmlns:c16r3="http://schemas.microsoft.com/office/drawing/2017/03/chart" uri="{56B9EC1D-385E-4148-901F-78D8002777C0}">
        <c16r3:dataDisplayOptions16>
          <c16r3:dispNaAsBlank val="1"/>
        </c16r3:dataDisplayOptions16>
      </c:ext>
    </c:extLst>
    <c:showDLblsOverMax val="0"/>
  </c:chart>
  <c:spPr>
    <a:noFill/>
    <a:ln>
      <a:noFill/>
    </a:ln>
    <a:effectLst/>
  </c:spPr>
  <c:txPr>
    <a:bodyPr/>
    <a:lstStyle/>
    <a:p>
      <a:pPr>
        <a:defRPr/>
      </a:pPr>
      <a:endParaRPr lang="zh-TW"/>
    </a:p>
  </c:txPr>
  <c:externalData r:id="rId3">
    <c:autoUpdate val="0"/>
  </c:externalData>
</c:chartSpace>
</file>

<file path=ppt/charts/colors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1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0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1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2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2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3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4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5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6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7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8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colors9.xml><?xml version="1.0" encoding="utf-8"?>
<cs:colorStyle xmlns:cs="http://schemas.microsoft.com/office/drawing/2012/chartStyle" xmlns:a="http://schemas.openxmlformats.org/drawingml/2006/main" meth="cycle" id="10">
  <a:schemeClr val="accent1"/>
  <a:schemeClr val="accent2"/>
  <a:schemeClr val="accent3"/>
  <a:schemeClr val="accent4"/>
  <a:schemeClr val="accent5"/>
  <a:schemeClr val="accent6"/>
  <cs:variation/>
  <cs:variation>
    <a:lumMod val="60000"/>
  </cs:variation>
  <cs:variation>
    <a:lumMod val="80000"/>
    <a:lumOff val="20000"/>
  </cs:variation>
  <cs:variation>
    <a:lumMod val="80000"/>
  </cs:variation>
  <cs:variation>
    <a:lumMod val="60000"/>
    <a:lumOff val="40000"/>
  </cs:variation>
  <cs:variation>
    <a:lumMod val="50000"/>
  </cs:variation>
  <cs:variation>
    <a:lumMod val="70000"/>
    <a:lumOff val="30000"/>
  </cs:variation>
  <cs:variation>
    <a:lumMod val="70000"/>
  </cs:variation>
  <cs:variation>
    <a:lumMod val="50000"/>
    <a:lumOff val="50000"/>
  </cs:variation>
</cs:colorStyle>
</file>

<file path=ppt/charts/style1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0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2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3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4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5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6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7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8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19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0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1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2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3.xml><?xml version="1.0" encoding="utf-8"?>
<cs:chartStyle xmlns:cs="http://schemas.microsoft.com/office/drawing/2012/chartStyle" xmlns:a="http://schemas.openxmlformats.org/drawingml/2006/main" id="201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dk1"/>
    </cs:fontRef>
    <cs:spPr>
      <a:solidFill>
        <a:schemeClr val="dk1">
          <a:lumMod val="65000"/>
          <a:lumOff val="35000"/>
        </a:schemeClr>
      </a:solidFill>
      <a:ln w="9525">
        <a:solidFill>
          <a:schemeClr val="tx1">
            <a:lumMod val="65000"/>
            <a:lumOff val="35000"/>
          </a:schemeClr>
        </a:solidFill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75000"/>
            <a:lumOff val="25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dk1"/>
    </cs:fontRef>
    <cs:spPr>
      <a:solidFill>
        <a:schemeClr val="lt1"/>
      </a:solidFill>
      <a:ln w="9525">
        <a:solidFill>
          <a:schemeClr val="tx1">
            <a:lumMod val="15000"/>
            <a:lumOff val="85000"/>
          </a:schemeClr>
        </a:solidFill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24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3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4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5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6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7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8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charts/style9.xml><?xml version="1.0" encoding="utf-8"?>
<cs:chartStyle xmlns:cs="http://schemas.microsoft.com/office/drawing/2012/chartStyle" xmlns:a="http://schemas.openxmlformats.org/drawingml/2006/main" id="297">
  <cs:axisTitle>
    <cs:lnRef idx="0"/>
    <cs:fillRef idx="0"/>
    <cs:effectRef idx="0"/>
    <cs:fontRef idx="minor">
      <a:schemeClr val="tx1">
        <a:lumMod val="65000"/>
        <a:lumOff val="35000"/>
      </a:schemeClr>
    </cs:fontRef>
    <cs:defRPr sz="1330" kern="1200"/>
  </cs:axisTitle>
  <cs:categoryAxis>
    <cs:lnRef idx="0"/>
    <cs:fillRef idx="0"/>
    <cs:effectRef idx="0"/>
    <cs:fontRef idx="minor">
      <a:schemeClr val="tx1">
        <a:lumMod val="65000"/>
        <a:lumOff val="35000"/>
      </a:schemeClr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categoryAxis>
  <cs:chartArea mods="allowNoFillOverride allowNoLineOverride">
    <cs:lnRef idx="0"/>
    <cs:fillRef idx="0"/>
    <cs:effectRef idx="0"/>
    <cs:fontRef idx="minor">
      <a:schemeClr val="tx1"/>
    </cs:fontRef>
    <cs:spPr>
      <a:solidFill>
        <a:schemeClr val="bg1"/>
      </a:solidFill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330" kern="1200"/>
  </cs:chartArea>
  <cs:dataLabel>
    <cs:lnRef idx="0"/>
    <cs:fillRef idx="0"/>
    <cs:effectRef idx="0"/>
    <cs:fontRef idx="minor">
      <a:schemeClr val="tx1">
        <a:lumMod val="75000"/>
        <a:lumOff val="25000"/>
      </a:schemeClr>
    </cs:fontRef>
    <cs:defRPr sz="1197" kern="1200"/>
  </cs:dataLabel>
  <cs:dataLabelCallout>
    <cs:lnRef idx="0"/>
    <cs:fillRef idx="0"/>
    <cs:effectRef idx="0"/>
    <cs:fontRef idx="minor">
      <a:schemeClr val="dk1">
        <a:lumMod val="65000"/>
        <a:lumOff val="35000"/>
      </a:schemeClr>
    </cs:fontRef>
    <cs:spPr>
      <a:solidFill>
        <a:schemeClr val="lt1"/>
      </a:solidFill>
      <a:ln>
        <a:solidFill>
          <a:schemeClr val="dk1">
            <a:lumMod val="25000"/>
            <a:lumOff val="75000"/>
          </a:schemeClr>
        </a:solidFill>
      </a:ln>
    </cs:spPr>
    <cs:defRPr sz="1197" kern="1200"/>
    <cs:bodyPr rot="0" spcFirstLastPara="1" vertOverflow="clip" horzOverflow="clip" vert="horz" wrap="square" lIns="36576" tIns="18288" rIns="36576" bIns="18288" anchor="ctr" anchorCtr="1">
      <a:spAutoFit/>
    </cs:bodyPr>
  </cs:dataLabelCallout>
  <cs:dataPoint>
    <cs:lnRef idx="0"/>
    <cs:fillRef idx="1">
      <cs:styleClr val="auto"/>
    </cs:fillRef>
    <cs:effectRef idx="0"/>
    <cs:fontRef idx="minor">
      <a:schemeClr val="tx1"/>
    </cs:fontRef>
  </cs:dataPoint>
  <cs:dataPoint3D>
    <cs:lnRef idx="0"/>
    <cs:fillRef idx="1">
      <cs:styleClr val="auto"/>
    </cs:fillRef>
    <cs:effectRef idx="0"/>
    <cs:fontRef idx="minor">
      <a:schemeClr val="tx1"/>
    </cs:fontRef>
  </cs:dataPoint3D>
  <cs:dataPointLine>
    <cs:lnRef idx="0">
      <cs:styleClr val="auto"/>
    </cs:lnRef>
    <cs:fillRef idx="1"/>
    <cs:effectRef idx="0"/>
    <cs:fontRef idx="minor">
      <a:schemeClr val="tx1"/>
    </cs:fontRef>
    <cs:spPr>
      <a:ln w="28575" cap="rnd">
        <a:solidFill>
          <a:schemeClr val="phClr"/>
        </a:solidFill>
        <a:round/>
      </a:ln>
    </cs:spPr>
  </cs:dataPointLine>
  <cs:dataPointMarker>
    <cs:lnRef idx="0">
      <cs:styleClr val="auto"/>
    </cs:lnRef>
    <cs:fillRef idx="1">
      <cs:styleClr val="auto"/>
    </cs:fillRef>
    <cs:effectRef idx="0"/>
    <cs:fontRef idx="minor">
      <a:schemeClr val="tx1"/>
    </cs:fontRef>
    <cs:spPr>
      <a:ln w="9525">
        <a:solidFill>
          <a:schemeClr val="phClr"/>
        </a:solidFill>
      </a:ln>
    </cs:spPr>
  </cs:dataPointMarker>
  <cs:dataPointMarkerLayout symbol="circle" size="5"/>
  <cs:dataPointWireframe>
    <cs:lnRef idx="0">
      <cs:styleClr val="auto"/>
    </cs:lnRef>
    <cs:fillRef idx="1"/>
    <cs:effectRef idx="0"/>
    <cs:fontRef idx="minor">
      <a:schemeClr val="tx1"/>
    </cs:fontRef>
    <cs:spPr>
      <a:ln w="9525" cap="rnd">
        <a:solidFill>
          <a:schemeClr val="phClr"/>
        </a:solidFill>
        <a:round/>
      </a:ln>
    </cs:spPr>
  </cs:dataPointWireframe>
  <cs:dataTable>
    <cs:lnRef idx="0"/>
    <cs:fillRef idx="0"/>
    <cs:effectRef idx="0"/>
    <cs:fontRef idx="minor">
      <a:schemeClr val="tx1">
        <a:lumMod val="65000"/>
        <a:lumOff val="35000"/>
      </a:schemeClr>
    </cs:fontRef>
    <cs:spPr>
      <a:noFill/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  <cs:defRPr sz="1197" kern="1200"/>
  </cs:dataTable>
  <cs:downBar>
    <cs:lnRef idx="0"/>
    <cs:fillRef idx="0"/>
    <cs:effectRef idx="0"/>
    <cs:fontRef idx="minor">
      <a:schemeClr val="tx1"/>
    </cs:fontRef>
    <cs:spPr>
      <a:solidFill>
        <a:schemeClr val="dk1">
          <a:lumMod val="75000"/>
          <a:lumOff val="25000"/>
        </a:schemeClr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downBar>
  <cs:drop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dropLine>
  <cs:errorBa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errorBar>
  <cs:floor>
    <cs:lnRef idx="0"/>
    <cs:fillRef idx="0"/>
    <cs:effectRef idx="0"/>
    <cs:fontRef idx="minor">
      <a:schemeClr val="tx1"/>
    </cs:fontRef>
    <cs:spPr>
      <a:noFill/>
      <a:ln>
        <a:noFill/>
      </a:ln>
    </cs:spPr>
  </cs:floor>
  <cs:gridlineMaj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15000"/>
            <a:lumOff val="85000"/>
          </a:schemeClr>
        </a:solidFill>
        <a:round/>
      </a:ln>
    </cs:spPr>
  </cs:gridlineMajor>
  <cs:gridlineMinor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"/>
            <a:lumOff val="95000"/>
          </a:schemeClr>
        </a:solidFill>
        <a:round/>
      </a:ln>
    </cs:spPr>
  </cs:gridlineMinor>
  <cs:hiLo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50000"/>
            <a:lumOff val="50000"/>
          </a:schemeClr>
        </a:solidFill>
        <a:round/>
      </a:ln>
    </cs:spPr>
  </cs:hiLoLine>
  <cs:leader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leaderLine>
  <cs:legend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legend>
  <cs:plotArea mods="allowNoFillOverride allowNoLineOverride">
    <cs:lnRef idx="0"/>
    <cs:fillRef idx="0"/>
    <cs:effectRef idx="0"/>
    <cs:fontRef idx="minor">
      <a:schemeClr val="tx1"/>
    </cs:fontRef>
  </cs:plotArea>
  <cs:plotArea3D mods="allowNoFillOverride allowNoLineOverride">
    <cs:lnRef idx="0"/>
    <cs:fillRef idx="0"/>
    <cs:effectRef idx="0"/>
    <cs:fontRef idx="minor">
      <a:schemeClr val="tx1"/>
    </cs:fontRef>
  </cs:plotArea3D>
  <cs:series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seriesAxis>
  <cs:seriesLine>
    <cs:lnRef idx="0"/>
    <cs:fillRef idx="0"/>
    <cs:effectRef idx="0"/>
    <cs:fontRef idx="minor">
      <a:schemeClr val="tx1"/>
    </cs:fontRef>
    <cs:spPr>
      <a:ln w="9525" cap="flat" cmpd="sng" algn="ctr">
        <a:solidFill>
          <a:schemeClr val="tx1">
            <a:lumMod val="35000"/>
            <a:lumOff val="65000"/>
          </a:schemeClr>
        </a:solidFill>
        <a:round/>
      </a:ln>
    </cs:spPr>
  </cs:seriesLine>
  <cs:title>
    <cs:lnRef idx="0"/>
    <cs:fillRef idx="0"/>
    <cs:effectRef idx="0"/>
    <cs:fontRef idx="minor">
      <a:schemeClr val="tx1">
        <a:lumMod val="65000"/>
        <a:lumOff val="35000"/>
      </a:schemeClr>
    </cs:fontRef>
    <cs:defRPr sz="1862" b="0" kern="1200" spc="0" baseline="0"/>
  </cs:title>
  <cs:trendline>
    <cs:lnRef idx="0">
      <cs:styleClr val="auto"/>
    </cs:lnRef>
    <cs:fillRef idx="0"/>
    <cs:effectRef idx="0"/>
    <cs:fontRef idx="minor">
      <a:schemeClr val="tx1"/>
    </cs:fontRef>
    <cs:spPr>
      <a:ln w="19050" cap="rnd">
        <a:solidFill>
          <a:schemeClr val="phClr"/>
        </a:solidFill>
        <a:prstDash val="sysDot"/>
      </a:ln>
    </cs:spPr>
  </cs:trendline>
  <cs:trendlineLabel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trendlineLabel>
  <cs:upBar>
    <cs:lnRef idx="0"/>
    <cs:fillRef idx="0"/>
    <cs:effectRef idx="0"/>
    <cs:fontRef idx="minor">
      <a:schemeClr val="tx1"/>
    </cs:fontRef>
    <cs:spPr>
      <a:solidFill>
        <a:schemeClr val="lt1"/>
      </a:solidFill>
      <a:ln w="9525" cap="flat" cmpd="sng" algn="ctr">
        <a:solidFill>
          <a:schemeClr val="tx1">
            <a:lumMod val="65000"/>
            <a:lumOff val="35000"/>
          </a:schemeClr>
        </a:solidFill>
        <a:round/>
      </a:ln>
    </cs:spPr>
  </cs:upBar>
  <cs:valueAxis>
    <cs:lnRef idx="0"/>
    <cs:fillRef idx="0"/>
    <cs:effectRef idx="0"/>
    <cs:fontRef idx="minor">
      <a:schemeClr val="tx1">
        <a:lumMod val="65000"/>
        <a:lumOff val="35000"/>
      </a:schemeClr>
    </cs:fontRef>
    <cs:defRPr sz="1197" kern="1200"/>
  </cs:valueAxis>
  <cs:wall>
    <cs:lnRef idx="0"/>
    <cs:fillRef idx="0"/>
    <cs:effectRef idx="0"/>
    <cs:fontRef idx="minor">
      <a:schemeClr val="tx1"/>
    </cs:fontRef>
    <cs:spPr>
      <a:noFill/>
      <a:ln>
        <a:noFill/>
      </a:ln>
    </cs:spPr>
  </cs:wall>
</cs:chartStyle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頁首版面配置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zh-TW" altLang="en-US"/>
          </a:p>
        </p:txBody>
      </p:sp>
      <p:sp>
        <p:nvSpPr>
          <p:cNvPr id="3" name="日期版面配置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2BB3B2B-2585-6049-8F1C-1CC2416D424B}" type="datetimeFigureOut">
              <a:rPr kumimoji="1" lang="zh-TW" altLang="en-US" smtClean="0"/>
              <a:t>2025/8/20</a:t>
            </a:fld>
            <a:endParaRPr kumimoji="1" lang="zh-TW" altLang="en-US"/>
          </a:p>
        </p:txBody>
      </p:sp>
      <p:sp>
        <p:nvSpPr>
          <p:cNvPr id="4" name="投影片影像版面配置區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TW" altLang="en-US"/>
          </a:p>
        </p:txBody>
      </p:sp>
      <p:sp>
        <p:nvSpPr>
          <p:cNvPr id="5" name="備忘稿版面配置區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kumimoji="1" lang="zh-TW" altLang="en-US"/>
              <a:t>按一下以編輯母片文字樣式</a:t>
            </a:r>
          </a:p>
          <a:p>
            <a:pPr lvl="1"/>
            <a:r>
              <a:rPr kumimoji="1" lang="zh-TW" altLang="en-US"/>
              <a:t>第二層</a:t>
            </a:r>
          </a:p>
          <a:p>
            <a:pPr lvl="2"/>
            <a:r>
              <a:rPr kumimoji="1" lang="zh-TW" altLang="en-US"/>
              <a:t>第三層</a:t>
            </a:r>
          </a:p>
          <a:p>
            <a:pPr lvl="3"/>
            <a:r>
              <a:rPr kumimoji="1" lang="zh-TW" altLang="en-US"/>
              <a:t>第四層</a:t>
            </a:r>
          </a:p>
          <a:p>
            <a:pPr lvl="4"/>
            <a:r>
              <a:rPr kumimoji="1" lang="zh-TW" altLang="en-US"/>
              <a:t>第五層</a:t>
            </a:r>
          </a:p>
        </p:txBody>
      </p:sp>
      <p:sp>
        <p:nvSpPr>
          <p:cNvPr id="6" name="頁尾版面配置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zh-TW" altLang="en-US"/>
          </a:p>
        </p:txBody>
      </p:sp>
      <p:sp>
        <p:nvSpPr>
          <p:cNvPr id="7" name="投影片編號版面配置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2F7F89C-BC5B-2D49-A533-4900B88C0454}" type="slidenum">
              <a:rPr kumimoji="1" lang="zh-TW" altLang="en-US" smtClean="0"/>
              <a:t>‹#›</a:t>
            </a:fld>
            <a:endParaRPr kumimoji="1" lang="zh-TW" altLang="en-US"/>
          </a:p>
        </p:txBody>
      </p:sp>
    </p:spTree>
    <p:extLst>
      <p:ext uri="{BB962C8B-B14F-4D97-AF65-F5344CB8AC3E}">
        <p14:creationId xmlns:p14="http://schemas.microsoft.com/office/powerpoint/2010/main" val="3573074429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影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zh-TW" dirty="0"/>
              <a:t>p2~p3 </a:t>
            </a:r>
            <a:r>
              <a:rPr kumimoji="1" lang="zh-TW" altLang="en-US" dirty="0"/>
              <a:t>同一張 </a:t>
            </a:r>
            <a:r>
              <a:rPr kumimoji="1" lang="en-US" altLang="zh-TW" dirty="0"/>
              <a:t>dashboard</a:t>
            </a:r>
          </a:p>
          <a:p>
            <a:endParaRPr kumimoji="1"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2F7F89C-BC5B-2D49-A533-4900B88C0454}" type="slidenum">
              <a:rPr kumimoji="1" lang="zh-TW" altLang="en-US" smtClean="0"/>
              <a:t>2</a:t>
            </a:fld>
            <a:endParaRPr kumimoji="1" lang="zh-TW" altLang="en-US"/>
          </a:p>
        </p:txBody>
      </p:sp>
    </p:spTree>
    <p:extLst>
      <p:ext uri="{BB962C8B-B14F-4D97-AF65-F5344CB8AC3E}">
        <p14:creationId xmlns:p14="http://schemas.microsoft.com/office/powerpoint/2010/main" val="1435656434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影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kumimoji="1" lang="en-US" altLang="zh-TW" dirty="0" err="1"/>
              <a:t>Error_component</a:t>
            </a:r>
            <a:r>
              <a:rPr kumimoji="1" lang="en-US" altLang="zh-TW" dirty="0"/>
              <a:t>, </a:t>
            </a:r>
            <a:r>
              <a:rPr kumimoji="1" lang="en-US" altLang="zh-TW" dirty="0" err="1"/>
              <a:t>error_message_type</a:t>
            </a:r>
            <a:r>
              <a:rPr kumimoji="1" lang="en-US" altLang="zh-TW" dirty="0"/>
              <a:t>, </a:t>
            </a:r>
            <a:r>
              <a:rPr kumimoji="1" lang="en-US" altLang="zh-TW" dirty="0" err="1"/>
              <a:t>error_code</a:t>
            </a:r>
            <a:r>
              <a:rPr kumimoji="1" lang="en-US" altLang="zh-TW" dirty="0"/>
              <a:t>, </a:t>
            </a:r>
            <a:r>
              <a:rPr kumimoji="1" lang="en-US" altLang="zh-TW" dirty="0" err="1"/>
              <a:t>error_description</a:t>
            </a:r>
            <a:r>
              <a:rPr kumimoji="1" lang="en-US" altLang="zh-TW" dirty="0"/>
              <a:t>, </a:t>
            </a:r>
            <a:r>
              <a:rPr kumimoji="1" lang="en-US" altLang="zh-TW" dirty="0" err="1"/>
              <a:t>error_detail</a:t>
            </a:r>
            <a:endParaRPr kumimoji="1" lang="en-US" altLang="zh-TW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TW" sz="1200" dirty="0" err="1"/>
              <a:t>error_component</a:t>
            </a:r>
            <a:r>
              <a:rPr lang="en-US" altLang="zh-TW" sz="1200" dirty="0"/>
              <a:t> IS NOT NULL</a:t>
            </a:r>
            <a:r>
              <a:rPr lang="zh-TW" altLang="en-US" sz="1200" dirty="0"/>
              <a:t> </a:t>
            </a:r>
            <a:r>
              <a:rPr lang="en-US" altLang="zh-TW" sz="1200" dirty="0">
                <a:highlight>
                  <a:srgbClr val="00FFFF"/>
                </a:highlight>
              </a:rPr>
              <a:t>AND </a:t>
            </a:r>
            <a:r>
              <a:rPr lang="en-US" altLang="zh-TW" sz="1200" dirty="0" err="1">
                <a:highlight>
                  <a:srgbClr val="00FFFF"/>
                </a:highlight>
              </a:rPr>
              <a:t>error_message_type</a:t>
            </a:r>
            <a:r>
              <a:rPr lang="en-US" altLang="zh-TW" sz="1200" dirty="0">
                <a:highlight>
                  <a:srgbClr val="00FFFF"/>
                </a:highlight>
              </a:rPr>
              <a:t> != (</a:t>
            </a:r>
            <a:r>
              <a:rPr lang="en-US" altLang="zh-TW" sz="1200" dirty="0" err="1">
                <a:highlight>
                  <a:srgbClr val="00FFFF"/>
                </a:highlight>
              </a:rPr>
              <a:t>MReq</a:t>
            </a:r>
            <a:r>
              <a:rPr lang="en-US" altLang="zh-TW" sz="1200" dirty="0">
                <a:highlight>
                  <a:srgbClr val="00FFFF"/>
                </a:highlight>
              </a:rPr>
              <a:t> or Error) AND </a:t>
            </a:r>
            <a:r>
              <a:rPr lang="en-US" altLang="zh-TW" sz="1200" b="1" dirty="0" err="1">
                <a:highlight>
                  <a:srgbClr val="00FFFF"/>
                </a:highlight>
              </a:rPr>
              <a:t>tansStatus</a:t>
            </a:r>
            <a:r>
              <a:rPr lang="en-US" altLang="zh-TW" sz="1200" b="1" dirty="0">
                <a:highlight>
                  <a:srgbClr val="00FFFF"/>
                </a:highlight>
              </a:rPr>
              <a:t> =  (R or N or U)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200" b="1" dirty="0">
              <a:highlight>
                <a:srgbClr val="00FFFF"/>
              </a:highlight>
            </a:endParaRPr>
          </a:p>
          <a:p>
            <a:endParaRPr kumimoji="1"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2F7F89C-BC5B-2D49-A533-4900B88C0454}" type="slidenum">
              <a:rPr kumimoji="1" lang="zh-TW" altLang="en-US" smtClean="0"/>
              <a:t>7</a:t>
            </a:fld>
            <a:endParaRPr kumimoji="1" lang="zh-TW" altLang="en-US"/>
          </a:p>
        </p:txBody>
      </p:sp>
    </p:spTree>
    <p:extLst>
      <p:ext uri="{BB962C8B-B14F-4D97-AF65-F5344CB8AC3E}">
        <p14:creationId xmlns:p14="http://schemas.microsoft.com/office/powerpoint/2010/main" val="915654882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影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2F7F89C-BC5B-2D49-A533-4900B88C0454}" type="slidenum">
              <a:rPr kumimoji="1" lang="zh-TW" altLang="en-US" smtClean="0"/>
              <a:t>15</a:t>
            </a:fld>
            <a:endParaRPr kumimoji="1" lang="zh-TW" altLang="en-US"/>
          </a:p>
        </p:txBody>
      </p:sp>
    </p:spTree>
    <p:extLst>
      <p:ext uri="{BB962C8B-B14F-4D97-AF65-F5344CB8AC3E}">
        <p14:creationId xmlns:p14="http://schemas.microsoft.com/office/powerpoint/2010/main" val="2731317767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影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zh-TW" altLang="en-US" sz="1200" strike="noStrike" dirty="0"/>
              <a:t>只列出最近一個 </a:t>
            </a:r>
            <a:r>
              <a:rPr lang="en-US" altLang="zh-TW" sz="1200" strike="noStrike" dirty="0"/>
              <a:t>period </a:t>
            </a:r>
            <a:r>
              <a:rPr lang="zh-TW" altLang="en-US" sz="1200" strike="noStrike" dirty="0"/>
              <a:t>的 </a:t>
            </a:r>
            <a:r>
              <a:rPr lang="en-US" altLang="zh-TW" sz="1200" strike="noStrike" dirty="0" err="1"/>
              <a:t>merchantName</a:t>
            </a:r>
            <a:endParaRPr kumimoji="1" lang="zh-TW" altLang="en-US" strike="noStrike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2F7F89C-BC5B-2D49-A533-4900B88C0454}" type="slidenum">
              <a:rPr kumimoji="1" lang="zh-TW" altLang="en-US" smtClean="0"/>
              <a:t>17</a:t>
            </a:fld>
            <a:endParaRPr kumimoji="1" lang="zh-TW" altLang="en-US"/>
          </a:p>
        </p:txBody>
      </p:sp>
    </p:spTree>
    <p:extLst>
      <p:ext uri="{BB962C8B-B14F-4D97-AF65-F5344CB8AC3E}">
        <p14:creationId xmlns:p14="http://schemas.microsoft.com/office/powerpoint/2010/main" val="2825593035"/>
      </p:ext>
    </p:extLst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投影片影像版面配置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備忘稿版面配置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kumimoji="1" lang="zh-TW" altLang="en-US" dirty="0"/>
          </a:p>
        </p:txBody>
      </p:sp>
      <p:sp>
        <p:nvSpPr>
          <p:cNvPr id="4" name="投影片編號版面配置區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A2F7F89C-BC5B-2D49-A533-4900B88C0454}" type="slidenum">
              <a:rPr kumimoji="1" lang="zh-TW" altLang="en-US" smtClean="0"/>
              <a:t>19</a:t>
            </a:fld>
            <a:endParaRPr kumimoji="1" lang="zh-TW" altLang="en-US"/>
          </a:p>
        </p:txBody>
      </p:sp>
    </p:spTree>
    <p:extLst>
      <p:ext uri="{BB962C8B-B14F-4D97-AF65-F5344CB8AC3E}">
        <p14:creationId xmlns:p14="http://schemas.microsoft.com/office/powerpoint/2010/main" val="328658146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388A16B-CAB6-5323-F9CB-C9C13037184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DCF9D07-A3A6-C310-2FB0-70C08FF47A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56DF774-4C63-92F3-3B8C-F7990101337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D8DE9875-3712-F2DF-3C5F-2B1A817801F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74A9013-C42F-0C5C-D402-98B1E4F6443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492931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A8A863F-A1F8-8069-071B-F856236823F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A122895-3818-E204-2D9C-8C9C5BFD1C2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62056AB-FCA7-C0C2-5673-C92FA4EAA1C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6E03BBB-B132-ED80-6603-94C7CF04DF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836918-C567-95A3-9A5D-F42963D3C59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5270928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43398300-9782-AA40-EA69-346DE98D7E21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38E6FC29-4A2B-C860-A7D4-21D615288C0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BA7BCF2-3F73-0C8A-0740-1B7783CAA46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8D5CFE-9492-5996-9229-602DAD3C21B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B02D198-C4FB-524D-20FA-77D27DCA81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195796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1523C01-C562-E596-C16C-FF622092D2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2E5B4109-9408-AA21-EE99-7E0260B5420A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8626E54-07F3-68E8-5874-7E4B7B8449F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032A355-A727-593B-BEAD-D69777B734B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7842704-6C9B-38DF-65AF-8D8F2C9485C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1221701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C6AC2EA-FAE1-D3B6-FF5A-4830B25C5AB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9EB0504-199B-A414-9D61-807A58FD464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82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82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9F7E2BA-30B1-211B-51E3-17A1B9C3E8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A73F225F-4B13-079D-3065-EE0E9220E8C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64312E8-3E7D-9711-1B8A-B46753FABB6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0954413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9CDCB40-BA32-BBD0-D182-F12676273B7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EE269EC1-29EF-9086-0062-C17ED1EDE44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4519EEEB-96E9-25E2-37A2-FEFE8C0FC25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A518753F-F3D9-7788-C96F-76C6372D816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AD8E6E7-3E9F-9F06-DBC4-EA22FC724AD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D33D1C03-F9C5-DD73-2571-CAC02BB402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5560000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8F1FC81-EFCF-80DE-51A0-0487EB2EEA8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B7853A5-D882-F8C0-0D98-739EC05CB58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2DA06442-1E29-3149-102D-3B7DA74CF02D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B5177A0C-4D98-68DC-E3F3-9F96FED85D32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CEE36146-D516-CD70-DB3F-FC2C8CF3F00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3BD41D5D-DF5E-28C0-661D-A4623BCA7D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C76E09B-5101-5418-F914-EE69A591F3E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0C2423C8-2F80-BCB7-E7F0-CD651000293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917092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12B9D9-AE15-3981-5239-C84368D7647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75799E5C-5EC6-C53E-F4DF-42274642958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0366E7B1-CDBC-79FC-6539-EA58AAC0961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1B923CD9-255E-C551-9EC9-22428BFC9F7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10358655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A8FDB79E-E41F-84B7-369F-30F9FA5A8F8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189DA3C9-4414-7BCE-050A-16E9E05B91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BB153B13-55F8-D862-E4A2-A1FD3A664FD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6013603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AAB4027-0617-58E9-4B2C-7C97175A053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E855873-3F6F-8E2D-F4B1-ADEB2C56EE69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EAB921B-9BFA-981F-3794-A1CC5697DEC6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72953A0-B3CA-AC27-C2F7-69D3F50ED6B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B04F8E1-3AE6-1203-BC06-F485DDD5CFE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3BA8785-12FF-5639-B86E-4FB29EBA8B2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1575376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0FA77B2-603F-4CF5-70DF-36DA1F132CD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6F4170B2-67A2-947C-9F96-058FCC61D93C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C8BF844B-E78D-279A-0581-161C58A8F3D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864608D7-1245-FD9B-F5DD-CBB566FC7C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8F10FC2-7C61-A647-2DE1-B3D12982836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B96B4BA3-1A5D-C8E8-A9A9-66CA771D716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2391892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4A2D3296-DAC7-28ED-17AE-98E297695D32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27C472AA-EC60-B601-6522-1320190F1DD8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E00AC36-7590-9FF7-1C33-1A5623214BC2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3B4B1AC1-2A99-4CE8-A188-E3C59ADA2981}" type="datetimeFigureOut">
              <a:rPr lang="en-US" smtClean="0"/>
              <a:t>8/20/25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B242F7E-D9B2-3A93-2917-D859F361E72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FC2695F5-BBB4-1C78-BB38-F0F916E9D1B9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29FAFDDD-5E63-47D8-A6D1-679B847A75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127009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1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2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3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4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5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6.xml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18.xml"/><Relationship Id="rId4" Type="http://schemas.openxmlformats.org/officeDocument/2006/relationships/chart" Target="../charts/chart17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9.xml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0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chart" Target="../charts/chart21.xml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chart" Target="../charts/chart1.xml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Relationship Id="rId5" Type="http://schemas.openxmlformats.org/officeDocument/2006/relationships/chart" Target="../charts/chart3.xml"/><Relationship Id="rId4" Type="http://schemas.openxmlformats.org/officeDocument/2006/relationships/chart" Target="../charts/char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2.xml"/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3.xml"/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4.xml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chart" Target="../charts/chart5.xml"/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chart" Target="../charts/chart6.xm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Relationship Id="rId6" Type="http://schemas.openxmlformats.org/officeDocument/2006/relationships/chart" Target="../charts/chart9.xml"/><Relationship Id="rId5" Type="http://schemas.openxmlformats.org/officeDocument/2006/relationships/chart" Target="../charts/chart8.xml"/><Relationship Id="rId4" Type="http://schemas.openxmlformats.org/officeDocument/2006/relationships/chart" Target="../charts/char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0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1BD845-5C65-D5C7-862B-345227E738F4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TW" altLang="en-US" dirty="0"/>
              <a:t>整體交易狀態統計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145D028C-BFF8-E7AF-A646-19E73E9415A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>
            <a:normAutofit/>
          </a:bodyPr>
          <a:lstStyle/>
          <a:p>
            <a:endParaRPr lang="en-US" altLang="zh-TW" sz="2000" dirty="0"/>
          </a:p>
        </p:txBody>
      </p:sp>
    </p:spTree>
    <p:extLst>
      <p:ext uri="{BB962C8B-B14F-4D97-AF65-F5344CB8AC3E}">
        <p14:creationId xmlns:p14="http://schemas.microsoft.com/office/powerpoint/2010/main" val="3443646464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DB669AA-5B30-2C19-40B0-851ED9C3C3E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28D93A67-EA80-6512-7E00-6A6F2EF1AD6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87285208"/>
              </p:ext>
            </p:extLst>
          </p:nvPr>
        </p:nvGraphicFramePr>
        <p:xfrm>
          <a:off x="386080" y="4037981"/>
          <a:ext cx="5018024" cy="178449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504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308751">
                <a:tc>
                  <a:txBody>
                    <a:bodyPr/>
                    <a:lstStyle/>
                    <a:p>
                      <a:r>
                        <a:rPr lang="en-US" sz="12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黑體-簡 中黑"/>
                        </a:rPr>
                        <a:t>Y - Frictionless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黑體-簡 中黑"/>
                        </a:rPr>
                        <a:t>Y - Challenge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黑體-簡 中黑"/>
                        </a:rPr>
                        <a:t>A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黑體-簡 中黑"/>
                        </a:rPr>
                        <a:t>I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2058426"/>
                  </a:ext>
                </a:extLst>
              </a:tr>
            </a:tbl>
          </a:graphicData>
        </a:graphic>
      </p:graphicFrame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FFCDC228-1C07-324E-3A7D-EED76BBF5D4D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17269200"/>
              </p:ext>
            </p:extLst>
          </p:nvPr>
        </p:nvGraphicFramePr>
        <p:xfrm>
          <a:off x="386080" y="719666"/>
          <a:ext cx="5018024" cy="32360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2" name="Rectangle 11">
            <a:extLst>
              <a:ext uri="{FF2B5EF4-FFF2-40B4-BE49-F238E27FC236}">
                <a16:creationId xmlns:a16="http://schemas.microsoft.com/office/drawing/2014/main" id="{20AF47AB-7FA3-F7F6-6BE8-F0BA6B618CF8}"/>
              </a:ext>
            </a:extLst>
          </p:cNvPr>
          <p:cNvSpPr/>
          <p:nvPr/>
        </p:nvSpPr>
        <p:spPr>
          <a:xfrm>
            <a:off x="5934455" y="719666"/>
            <a:ext cx="5706559" cy="5724028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Google Shape;93;p14">
            <a:extLst>
              <a:ext uri="{FF2B5EF4-FFF2-40B4-BE49-F238E27FC236}">
                <a16:creationId xmlns:a16="http://schemas.microsoft.com/office/drawing/2014/main" id="{B48BF5F6-38C0-FB18-0922-23F67CFF04BF}"/>
              </a:ext>
            </a:extLst>
          </p:cNvPr>
          <p:cNvSpPr txBox="1"/>
          <p:nvPr/>
        </p:nvSpPr>
        <p:spPr>
          <a:xfrm>
            <a:off x="6096000" y="1012974"/>
            <a:ext cx="5340151" cy="3323946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資料來源</a:t>
            </a: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dirty="0"/>
              <a:t>目標 </a:t>
            </a:r>
            <a:r>
              <a:rPr lang="en" sz="1400" dirty="0"/>
              <a:t>requestor  </a:t>
            </a:r>
            <a:r>
              <a:rPr lang="zh-TW" altLang="en-US" sz="1400" dirty="0"/>
              <a:t>的交易量</a:t>
            </a:r>
            <a:endParaRPr lang="en-US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dirty="0"/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en-US" altLang="zh-TW" sz="1400" dirty="0">
                <a:solidFill>
                  <a:srgbClr val="C00000"/>
                </a:solidFill>
              </a:rPr>
              <a:t>* transStatus = Y </a:t>
            </a:r>
            <a:r>
              <a:rPr lang="zh-TW" altLang="en-US" sz="1400" dirty="0">
                <a:solidFill>
                  <a:srgbClr val="C00000"/>
                </a:solidFill>
              </a:rPr>
              <a:t>需分成「 </a:t>
            </a:r>
            <a:r>
              <a:rPr lang="en-US" altLang="zh-TW" sz="1400" dirty="0">
                <a:solidFill>
                  <a:srgbClr val="C00000"/>
                </a:solidFill>
              </a:rPr>
              <a:t>Y – Frictionless</a:t>
            </a:r>
            <a:r>
              <a:rPr lang="zh-TW" altLang="en-US" sz="1400" dirty="0">
                <a:solidFill>
                  <a:srgbClr val="C00000"/>
                </a:solidFill>
              </a:rPr>
              <a:t>」、「</a:t>
            </a:r>
            <a:r>
              <a:rPr lang="en-US" altLang="zh-TW" sz="1400" dirty="0">
                <a:solidFill>
                  <a:srgbClr val="C00000"/>
                </a:solidFill>
              </a:rPr>
              <a:t>Y-Challenge</a:t>
            </a:r>
            <a:r>
              <a:rPr lang="zh-TW" altLang="en-US" sz="1400" dirty="0">
                <a:solidFill>
                  <a:srgbClr val="C00000"/>
                </a:solidFill>
              </a:rPr>
              <a:t>」</a:t>
            </a:r>
            <a:endParaRPr lang="en-US" altLang="zh-TW" sz="1400" dirty="0">
              <a:solidFill>
                <a:srgbClr val="C00000"/>
              </a:solidFill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圖形</a:t>
            </a: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 b="1" dirty="0"/>
              <a:t>X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：時間軸，以篩選的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為單位</a:t>
            </a:r>
            <a:br>
              <a:rPr lang="en-US" altLang="zh-TW" sz="1400" dirty="0"/>
            </a:br>
            <a:r>
              <a:rPr lang="en" altLang="zh-TW" sz="1400" b="1" dirty="0"/>
              <a:t>Y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堆疊圖：顯示</a:t>
            </a:r>
            <a:r>
              <a:rPr lang="en-US" altLang="zh-TW" sz="1400" dirty="0"/>
              <a:t> </a:t>
            </a:r>
            <a:r>
              <a:rPr lang="en" altLang="zh-TW" sz="1400" dirty="0"/>
              <a:t>transStatus </a:t>
            </a:r>
            <a:r>
              <a:rPr lang="zh-TW" altLang="en-US" sz="1400" dirty="0"/>
              <a:t> </a:t>
            </a:r>
            <a:r>
              <a:rPr lang="en-US" altLang="zh-TW" sz="1400" dirty="0"/>
              <a:t>= </a:t>
            </a:r>
            <a:r>
              <a:rPr lang="en" altLang="zh-TW" sz="1400" dirty="0"/>
              <a:t>Y</a:t>
            </a:r>
            <a:r>
              <a:rPr lang="en-US" altLang="zh-TW" sz="1400" dirty="0"/>
              <a:t>/</a:t>
            </a:r>
            <a:r>
              <a:rPr lang="en" altLang="zh-TW" sz="1400" dirty="0"/>
              <a:t>A/I</a:t>
            </a:r>
            <a:r>
              <a:rPr lang="zh-TW" altLang="en-US" sz="1400" dirty="0"/>
              <a:t> 交易量交易量 </a:t>
            </a:r>
            <a:r>
              <a:rPr lang="en-US" altLang="zh-TW" sz="1400" dirty="0"/>
              <a:t>/</a:t>
            </a:r>
            <a:r>
              <a:rPr lang="zh-TW" altLang="en-US" sz="1400" dirty="0"/>
              <a:t>總交易量</a:t>
            </a:r>
            <a:r>
              <a:rPr lang="en-US" altLang="zh-TW" sz="1400" dirty="0"/>
              <a:t>(%)</a:t>
            </a:r>
            <a:r>
              <a:rPr lang="zh-TW" altLang="en-US" sz="1400" dirty="0"/>
              <a:t>，每個顏色代表一個 </a:t>
            </a:r>
            <a:r>
              <a:rPr lang="en" altLang="zh-TW" sz="1400" dirty="0"/>
              <a:t>transStatus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表格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表頭：時間區間，以篩選的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為單位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欄位：</a:t>
            </a:r>
            <a:r>
              <a:rPr lang="en-US" altLang="zh-TW" sz="1400" dirty="0"/>
              <a:t>transStatus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內容：</a:t>
            </a:r>
            <a:r>
              <a:rPr lang="en" altLang="zh-TW" sz="1400" dirty="0"/>
              <a:t> transStatus </a:t>
            </a:r>
            <a:r>
              <a:rPr lang="zh-TW" altLang="en-US" sz="1400" dirty="0"/>
              <a:t> </a:t>
            </a:r>
            <a:r>
              <a:rPr lang="en-US" altLang="zh-TW" sz="1400" dirty="0"/>
              <a:t>= </a:t>
            </a:r>
            <a:r>
              <a:rPr lang="en" altLang="zh-TW" sz="1400" dirty="0"/>
              <a:t>Y</a:t>
            </a:r>
            <a:r>
              <a:rPr lang="en-US" altLang="zh-TW" sz="1400" dirty="0"/>
              <a:t>/</a:t>
            </a:r>
            <a:r>
              <a:rPr lang="en" altLang="zh-TW" sz="1400" dirty="0"/>
              <a:t>A/I </a:t>
            </a:r>
            <a:r>
              <a:rPr lang="zh-TW" altLang="en-US" sz="1400" dirty="0"/>
              <a:t>交易量</a:t>
            </a:r>
            <a:r>
              <a:rPr lang="en-US" altLang="zh-TW" sz="1400" dirty="0"/>
              <a:t>(</a:t>
            </a:r>
            <a:r>
              <a:rPr lang="en" altLang="zh-TW" sz="1400" dirty="0"/>
              <a:t>count)</a:t>
            </a:r>
            <a:endParaRPr lang="en" sz="1400" dirty="0"/>
          </a:p>
        </p:txBody>
      </p:sp>
      <p:sp>
        <p:nvSpPr>
          <p:cNvPr id="3" name="TextBox 13">
            <a:extLst>
              <a:ext uri="{FF2B5EF4-FFF2-40B4-BE49-F238E27FC236}">
                <a16:creationId xmlns:a16="http://schemas.microsoft.com/office/drawing/2014/main" id="{06DB0DFA-DF00-2BE7-1956-29F601878895}"/>
              </a:ext>
            </a:extLst>
          </p:cNvPr>
          <p:cNvSpPr txBox="1"/>
          <p:nvPr/>
        </p:nvSpPr>
        <p:spPr>
          <a:xfrm>
            <a:off x="354298" y="154772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6" name="TextBox 14">
            <a:extLst>
              <a:ext uri="{FF2B5EF4-FFF2-40B4-BE49-F238E27FC236}">
                <a16:creationId xmlns:a16="http://schemas.microsoft.com/office/drawing/2014/main" id="{48677975-1883-55F1-CD62-468243649E09}"/>
              </a:ext>
            </a:extLst>
          </p:cNvPr>
          <p:cNvSpPr txBox="1"/>
          <p:nvPr/>
        </p:nvSpPr>
        <p:spPr>
          <a:xfrm>
            <a:off x="3834246" y="137161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 err="1"/>
              <a:t>Datepicker</a:t>
            </a:r>
            <a:endParaRPr lang="en-US" sz="1600" dirty="0"/>
          </a:p>
        </p:txBody>
      </p:sp>
      <p:sp>
        <p:nvSpPr>
          <p:cNvPr id="7" name="TextBox 15">
            <a:extLst>
              <a:ext uri="{FF2B5EF4-FFF2-40B4-BE49-F238E27FC236}">
                <a16:creationId xmlns:a16="http://schemas.microsoft.com/office/drawing/2014/main" id="{56F7FC06-5595-B7D9-E916-51BE28345210}"/>
              </a:ext>
            </a:extLst>
          </p:cNvPr>
          <p:cNvSpPr txBox="1"/>
          <p:nvPr/>
        </p:nvSpPr>
        <p:spPr>
          <a:xfrm>
            <a:off x="5225481" y="137161"/>
            <a:ext cx="209600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 err="1"/>
              <a:t>cardScheme</a:t>
            </a:r>
            <a:r>
              <a:rPr lang="zh-TW" altLang="en-US" sz="1600" dirty="0"/>
              <a:t>（多選）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949794633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C2DA6D0F-047E-E25E-DD28-F300A7A49EE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341D1878-7D03-4D23-F347-90CCB4C79BCC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55941204"/>
              </p:ext>
            </p:extLst>
          </p:nvPr>
        </p:nvGraphicFramePr>
        <p:xfrm>
          <a:off x="386080" y="4037981"/>
          <a:ext cx="5018024" cy="140603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504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308751">
                <a:tc>
                  <a:txBody>
                    <a:bodyPr/>
                    <a:lstStyle/>
                    <a:p>
                      <a:r>
                        <a:rPr lang="en-US" sz="12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dirty="0"/>
                        <a:t>R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dirty="0"/>
                        <a:t>U</a:t>
                      </a:r>
                      <a:r>
                        <a:rPr lang="en-US" sz="1200" dirty="0"/>
                        <a:t>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dirty="0"/>
                        <a:t>N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80D1A112-5459-3CA0-C51F-12F3DF05895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01821640"/>
              </p:ext>
            </p:extLst>
          </p:nvPr>
        </p:nvGraphicFramePr>
        <p:xfrm>
          <a:off x="386080" y="719666"/>
          <a:ext cx="5018024" cy="32360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12" name="Rectangle 11">
            <a:extLst>
              <a:ext uri="{FF2B5EF4-FFF2-40B4-BE49-F238E27FC236}">
                <a16:creationId xmlns:a16="http://schemas.microsoft.com/office/drawing/2014/main" id="{2858AD67-C37A-EB06-DC93-C63099F7F412}"/>
              </a:ext>
            </a:extLst>
          </p:cNvPr>
          <p:cNvSpPr/>
          <p:nvPr/>
        </p:nvSpPr>
        <p:spPr>
          <a:xfrm>
            <a:off x="5934456" y="1286478"/>
            <a:ext cx="5533136" cy="515721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Google Shape;93;p14">
            <a:extLst>
              <a:ext uri="{FF2B5EF4-FFF2-40B4-BE49-F238E27FC236}">
                <a16:creationId xmlns:a16="http://schemas.microsoft.com/office/drawing/2014/main" id="{D09B502F-05FE-3BA6-F1E8-822319D7C52D}"/>
              </a:ext>
            </a:extLst>
          </p:cNvPr>
          <p:cNvSpPr txBox="1"/>
          <p:nvPr/>
        </p:nvSpPr>
        <p:spPr>
          <a:xfrm>
            <a:off x="5934456" y="1284153"/>
            <a:ext cx="5533136" cy="3108503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資料來源</a:t>
            </a: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dirty="0"/>
              <a:t>目標 </a:t>
            </a:r>
            <a:r>
              <a:rPr lang="en" sz="1400" dirty="0"/>
              <a:t>requestor </a:t>
            </a:r>
            <a:r>
              <a:rPr lang="zh-TW" altLang="en-US" sz="1400" dirty="0"/>
              <a:t>的交易量</a:t>
            </a:r>
            <a:endParaRPr lang="en-US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圖形</a:t>
            </a: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 b="1" dirty="0"/>
              <a:t>X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：時間軸，以篩選的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為單位</a:t>
            </a:r>
            <a:br>
              <a:rPr lang="en-US" altLang="zh-TW" sz="1400" dirty="0"/>
            </a:br>
            <a:r>
              <a:rPr lang="en" altLang="zh-TW" sz="1400" b="1" dirty="0"/>
              <a:t>Y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堆疊圖：顯示</a:t>
            </a:r>
            <a:r>
              <a:rPr lang="en-US" altLang="zh-TW" sz="1400" dirty="0"/>
              <a:t> </a:t>
            </a:r>
            <a:r>
              <a:rPr lang="en" altLang="zh-TW" sz="1400" dirty="0"/>
              <a:t>transStatus </a:t>
            </a:r>
            <a:r>
              <a:rPr lang="zh-TW" altLang="en-US" sz="1400" dirty="0"/>
              <a:t> </a:t>
            </a:r>
            <a:r>
              <a:rPr lang="en-US" altLang="zh-TW" sz="1400" dirty="0"/>
              <a:t>= R/</a:t>
            </a:r>
            <a:r>
              <a:rPr lang="en" altLang="zh-TW" sz="1400" dirty="0"/>
              <a:t>N/U</a:t>
            </a:r>
            <a:r>
              <a:rPr lang="zh-TW" altLang="en-US" sz="1400" dirty="0"/>
              <a:t> 交易量 </a:t>
            </a:r>
            <a:r>
              <a:rPr lang="en-US" altLang="zh-TW" sz="1400" dirty="0"/>
              <a:t>/</a:t>
            </a:r>
            <a:r>
              <a:rPr lang="zh-TW" altLang="en-US" sz="1400" dirty="0"/>
              <a:t>總交易量</a:t>
            </a:r>
            <a:r>
              <a:rPr lang="en-US" altLang="zh-TW" sz="1400" dirty="0"/>
              <a:t>(%)</a:t>
            </a:r>
            <a:r>
              <a:rPr lang="zh-TW" altLang="en-US" sz="1400" dirty="0"/>
              <a:t>，每個顏色代表一個 </a:t>
            </a:r>
            <a:r>
              <a:rPr lang="en" altLang="zh-TW" sz="1400" dirty="0"/>
              <a:t>transStatus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表格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表頭：時間區間，以篩選的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為單位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欄位：</a:t>
            </a:r>
            <a:r>
              <a:rPr lang="en-US" altLang="zh-TW" sz="1400" dirty="0"/>
              <a:t>transStatus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內容：</a:t>
            </a:r>
            <a:r>
              <a:rPr lang="en" altLang="zh-TW" sz="1400" dirty="0"/>
              <a:t> transStatus </a:t>
            </a:r>
            <a:r>
              <a:rPr lang="zh-TW" altLang="en-US" sz="1400" dirty="0"/>
              <a:t> </a:t>
            </a:r>
            <a:r>
              <a:rPr lang="en-US" altLang="zh-TW" sz="1400" dirty="0"/>
              <a:t>= R/</a:t>
            </a:r>
            <a:r>
              <a:rPr lang="en" altLang="zh-TW" sz="1400" dirty="0"/>
              <a:t>N/U </a:t>
            </a:r>
            <a:r>
              <a:rPr lang="zh-TW" altLang="en-US" sz="1400" dirty="0"/>
              <a:t>交易量</a:t>
            </a:r>
            <a:r>
              <a:rPr lang="en-US" altLang="zh-TW" sz="1400" dirty="0"/>
              <a:t>(</a:t>
            </a:r>
            <a:r>
              <a:rPr lang="en" altLang="zh-TW" sz="1400" dirty="0"/>
              <a:t>count)</a:t>
            </a:r>
            <a:endParaRPr lang="en" sz="1400" dirty="0"/>
          </a:p>
        </p:txBody>
      </p:sp>
      <p:sp>
        <p:nvSpPr>
          <p:cNvPr id="3" name="TextBox 13">
            <a:extLst>
              <a:ext uri="{FF2B5EF4-FFF2-40B4-BE49-F238E27FC236}">
                <a16:creationId xmlns:a16="http://schemas.microsoft.com/office/drawing/2014/main" id="{8FA9CF74-96B2-E1D7-9732-B49AA7FCF7B4}"/>
              </a:ext>
            </a:extLst>
          </p:cNvPr>
          <p:cNvSpPr txBox="1"/>
          <p:nvPr/>
        </p:nvSpPr>
        <p:spPr>
          <a:xfrm>
            <a:off x="366824" y="154772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6" name="TextBox 14">
            <a:extLst>
              <a:ext uri="{FF2B5EF4-FFF2-40B4-BE49-F238E27FC236}">
                <a16:creationId xmlns:a16="http://schemas.microsoft.com/office/drawing/2014/main" id="{6FB2F0E5-1ECA-2476-C726-FBF8ECD662B9}"/>
              </a:ext>
            </a:extLst>
          </p:cNvPr>
          <p:cNvSpPr txBox="1"/>
          <p:nvPr/>
        </p:nvSpPr>
        <p:spPr>
          <a:xfrm>
            <a:off x="3846772" y="137161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 err="1"/>
              <a:t>Datepicker</a:t>
            </a:r>
            <a:endParaRPr lang="en-US" sz="1600" dirty="0"/>
          </a:p>
        </p:txBody>
      </p:sp>
      <p:sp>
        <p:nvSpPr>
          <p:cNvPr id="7" name="TextBox 15">
            <a:extLst>
              <a:ext uri="{FF2B5EF4-FFF2-40B4-BE49-F238E27FC236}">
                <a16:creationId xmlns:a16="http://schemas.microsoft.com/office/drawing/2014/main" id="{AE11095D-8ACB-5E0C-17F3-DBA5F74FCED2}"/>
              </a:ext>
            </a:extLst>
          </p:cNvPr>
          <p:cNvSpPr txBox="1"/>
          <p:nvPr/>
        </p:nvSpPr>
        <p:spPr>
          <a:xfrm>
            <a:off x="5238007" y="137161"/>
            <a:ext cx="209600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 err="1"/>
              <a:t>cardScheme</a:t>
            </a:r>
            <a:r>
              <a:rPr lang="zh-TW" altLang="en-US" sz="1600" dirty="0"/>
              <a:t>（多選）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4183336114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>
            <a:extLst>
              <a:ext uri="{FF2B5EF4-FFF2-40B4-BE49-F238E27FC236}">
                <a16:creationId xmlns:a16="http://schemas.microsoft.com/office/drawing/2014/main" id="{1A9F126C-2684-E103-ED62-E1EAA0EC7FD2}"/>
              </a:ext>
            </a:extLst>
          </p:cNvPr>
          <p:cNvSpPr txBox="1"/>
          <p:nvPr/>
        </p:nvSpPr>
        <p:spPr>
          <a:xfrm>
            <a:off x="3753347" y="154772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 err="1"/>
              <a:t>Datepicker</a:t>
            </a:r>
            <a:endParaRPr lang="en-US" altLang="zh-TW" sz="1600" dirty="0"/>
          </a:p>
        </p:txBody>
      </p:sp>
      <p:sp>
        <p:nvSpPr>
          <p:cNvPr id="2" name="TextBox 13">
            <a:extLst>
              <a:ext uri="{FF2B5EF4-FFF2-40B4-BE49-F238E27FC236}">
                <a16:creationId xmlns:a16="http://schemas.microsoft.com/office/drawing/2014/main" id="{04FE6BBD-A29D-FEFD-D0A0-DE71D13010A3}"/>
              </a:ext>
            </a:extLst>
          </p:cNvPr>
          <p:cNvSpPr txBox="1"/>
          <p:nvPr/>
        </p:nvSpPr>
        <p:spPr>
          <a:xfrm>
            <a:off x="354298" y="154772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3" name="TextBox 15">
            <a:extLst>
              <a:ext uri="{FF2B5EF4-FFF2-40B4-BE49-F238E27FC236}">
                <a16:creationId xmlns:a16="http://schemas.microsoft.com/office/drawing/2014/main" id="{83D06A22-E81A-1F82-E932-7AF097D1F3F2}"/>
              </a:ext>
            </a:extLst>
          </p:cNvPr>
          <p:cNvSpPr txBox="1"/>
          <p:nvPr/>
        </p:nvSpPr>
        <p:spPr>
          <a:xfrm>
            <a:off x="5047997" y="154772"/>
            <a:ext cx="209600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 err="1"/>
              <a:t>cardScheme</a:t>
            </a:r>
            <a:r>
              <a:rPr lang="zh-TW" altLang="en-US" sz="1600" dirty="0"/>
              <a:t>（多選）</a:t>
            </a:r>
            <a:endParaRPr lang="en-US" sz="1600" dirty="0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C2AACEE0-69B0-CBF9-F566-8C80C600F22F}"/>
              </a:ext>
            </a:extLst>
          </p:cNvPr>
          <p:cNvGraphicFramePr>
            <a:graphicFrameLocks noGrp="1"/>
          </p:cNvGraphicFramePr>
          <p:nvPr/>
        </p:nvGraphicFramePr>
        <p:xfrm>
          <a:off x="465808" y="3880855"/>
          <a:ext cx="5488944" cy="1847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76400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629654">
                <a:tc>
                  <a:txBody>
                    <a:bodyPr/>
                    <a:lstStyle/>
                    <a:p>
                      <a:r>
                        <a:rPr lang="en-US" altLang="zh-TW" sz="1000" dirty="0"/>
                        <a:t>count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transStatus-transStatusReason-challengeCancel1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transStatus-transStatusReason-challengeCancel2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transStatus-transStatusReason-challengeCancel3…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sp>
        <p:nvSpPr>
          <p:cNvPr id="6" name="Rectangle: Rounded Corners 9">
            <a:extLst>
              <a:ext uri="{FF2B5EF4-FFF2-40B4-BE49-F238E27FC236}">
                <a16:creationId xmlns:a16="http://schemas.microsoft.com/office/drawing/2014/main" id="{127FE0CE-864A-1D95-8BB4-E78154B8BBF8}"/>
              </a:ext>
            </a:extLst>
          </p:cNvPr>
          <p:cNvSpPr/>
          <p:nvPr/>
        </p:nvSpPr>
        <p:spPr>
          <a:xfrm>
            <a:off x="354300" y="1126274"/>
            <a:ext cx="5734269" cy="4850780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7" name="Chart 10">
            <a:extLst>
              <a:ext uri="{FF2B5EF4-FFF2-40B4-BE49-F238E27FC236}">
                <a16:creationId xmlns:a16="http://schemas.microsoft.com/office/drawing/2014/main" id="{B3E49577-E2C6-9846-BF1D-0298A28BC4C5}"/>
              </a:ext>
            </a:extLst>
          </p:cNvPr>
          <p:cNvGraphicFramePr/>
          <p:nvPr/>
        </p:nvGraphicFramePr>
        <p:xfrm>
          <a:off x="465810" y="1285678"/>
          <a:ext cx="5410884" cy="2346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Rectangle 11">
            <a:extLst>
              <a:ext uri="{FF2B5EF4-FFF2-40B4-BE49-F238E27FC236}">
                <a16:creationId xmlns:a16="http://schemas.microsoft.com/office/drawing/2014/main" id="{D618D8F0-4C9B-CF57-A22F-327EC581A355}"/>
              </a:ext>
            </a:extLst>
          </p:cNvPr>
          <p:cNvSpPr/>
          <p:nvPr/>
        </p:nvSpPr>
        <p:spPr>
          <a:xfrm>
            <a:off x="6304564" y="1128599"/>
            <a:ext cx="5533136" cy="515721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Google Shape;93;p14">
            <a:extLst>
              <a:ext uri="{FF2B5EF4-FFF2-40B4-BE49-F238E27FC236}">
                <a16:creationId xmlns:a16="http://schemas.microsoft.com/office/drawing/2014/main" id="{3FB2D121-E9C1-85A5-CAF8-4CBF6E2910FB}"/>
              </a:ext>
            </a:extLst>
          </p:cNvPr>
          <p:cNvSpPr txBox="1"/>
          <p:nvPr/>
        </p:nvSpPr>
        <p:spPr>
          <a:xfrm>
            <a:off x="6304564" y="1126274"/>
            <a:ext cx="5533136" cy="4401164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資料來源</a:t>
            </a: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dirty="0"/>
              <a:t>目標 </a:t>
            </a:r>
            <a:r>
              <a:rPr lang="en" sz="1400" dirty="0"/>
              <a:t>requestor </a:t>
            </a:r>
            <a:r>
              <a:rPr lang="en" sz="1400" dirty="0" err="1"/>
              <a:t>的交易量</a:t>
            </a:r>
            <a:endParaRPr lang="en-US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圖形</a:t>
            </a: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 b="1" dirty="0"/>
              <a:t>X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：時間軸，以篩選的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為單位</a:t>
            </a:r>
            <a:br>
              <a:rPr lang="en-US" altLang="zh-TW" sz="1400" dirty="0"/>
            </a:br>
            <a:r>
              <a:rPr lang="en" altLang="zh-TW" sz="1400" b="1" dirty="0"/>
              <a:t>Y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</a:t>
            </a: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zh-TW" altLang="en-US" sz="1400" dirty="0"/>
              <a:t>堆疊圖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400" dirty="0" err="1"/>
              <a:t>GroupBy</a:t>
            </a:r>
            <a:r>
              <a:rPr lang="zh-TW" altLang="en-US" sz="1400" dirty="0"/>
              <a:t> </a:t>
            </a:r>
            <a:r>
              <a:rPr lang="en-US" altLang="zh-TW" sz="1400" dirty="0"/>
              <a:t>transStatus, transStatusReason, challengeCancel </a:t>
            </a:r>
            <a:r>
              <a:rPr lang="zh-TW" altLang="en-US" sz="1400" dirty="0"/>
              <a:t>得到唯一的 </a:t>
            </a:r>
            <a:r>
              <a:rPr lang="en-US" altLang="zh-TW" sz="1400" dirty="0"/>
              <a:t>transStatus-transStatusReason-challengeCancel </a:t>
            </a:r>
            <a:r>
              <a:rPr lang="zh-TW" altLang="en-US" sz="1400" dirty="0"/>
              <a:t>的組合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只顯示 </a:t>
            </a:r>
            <a:r>
              <a:rPr lang="en-US" altLang="zh-TW" sz="1400" dirty="0"/>
              <a:t>transStatusReason = 1 ~ 79 </a:t>
            </a:r>
            <a:r>
              <a:rPr lang="zh-TW" altLang="en-US" sz="1400" dirty="0"/>
              <a:t>的交易 </a:t>
            </a:r>
            <a:r>
              <a:rPr lang="en-US" altLang="zh-TW" sz="1400" dirty="0"/>
              <a:t>/</a:t>
            </a:r>
            <a:r>
              <a:rPr lang="zh-TW" altLang="en-US" sz="1400" dirty="0"/>
              <a:t> 總交易量</a:t>
            </a:r>
            <a:r>
              <a:rPr lang="en-US" altLang="zh-TW" sz="1400" dirty="0"/>
              <a:t>(%)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排序：依最近的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排序，圖型最底到最頂，數字由大到小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en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表格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表頭：時間區間，以篩選的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為單位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欄位：</a:t>
            </a:r>
            <a:r>
              <a:rPr lang="en-US" altLang="zh-TW" sz="1400" dirty="0"/>
              <a:t> transStatus-transStatusReason-challengeCancel 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內容：</a:t>
            </a:r>
            <a:r>
              <a:rPr lang="en-US" altLang="zh-TW" sz="1400" dirty="0"/>
              <a:t> transStatus-transStatusReason-challengeCancel(</a:t>
            </a:r>
            <a:r>
              <a:rPr lang="en" altLang="zh-TW" sz="1400" dirty="0"/>
              <a:t>count)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zh-TW" altLang="en-US" sz="1400" dirty="0"/>
              <a:t>排序：依最近的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排序，欄位從上到下，數字由大到小</a:t>
            </a:r>
            <a:endParaRPr lang="en-US" altLang="zh-TW" sz="1400" dirty="0"/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endParaRPr lang="en" sz="1400" dirty="0"/>
          </a:p>
        </p:txBody>
      </p:sp>
    </p:spTree>
    <p:extLst>
      <p:ext uri="{BB962C8B-B14F-4D97-AF65-F5344CB8AC3E}">
        <p14:creationId xmlns:p14="http://schemas.microsoft.com/office/powerpoint/2010/main" val="159619427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>
            <a:extLst>
              <a:ext uri="{FF2B5EF4-FFF2-40B4-BE49-F238E27FC236}">
                <a16:creationId xmlns:a16="http://schemas.microsoft.com/office/drawing/2014/main" id="{1A9F126C-2684-E103-ED62-E1EAA0EC7FD2}"/>
              </a:ext>
            </a:extLst>
          </p:cNvPr>
          <p:cNvSpPr txBox="1"/>
          <p:nvPr/>
        </p:nvSpPr>
        <p:spPr>
          <a:xfrm>
            <a:off x="3753347" y="154772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 err="1"/>
              <a:t>Datepicker</a:t>
            </a:r>
            <a:endParaRPr lang="en-US" altLang="zh-TW" sz="1600" dirty="0"/>
          </a:p>
        </p:txBody>
      </p:sp>
      <p:sp>
        <p:nvSpPr>
          <p:cNvPr id="2" name="TextBox 13">
            <a:extLst>
              <a:ext uri="{FF2B5EF4-FFF2-40B4-BE49-F238E27FC236}">
                <a16:creationId xmlns:a16="http://schemas.microsoft.com/office/drawing/2014/main" id="{04FE6BBD-A29D-FEFD-D0A0-DE71D13010A3}"/>
              </a:ext>
            </a:extLst>
          </p:cNvPr>
          <p:cNvSpPr txBox="1"/>
          <p:nvPr/>
        </p:nvSpPr>
        <p:spPr>
          <a:xfrm>
            <a:off x="354298" y="154772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3" name="TextBox 15">
            <a:extLst>
              <a:ext uri="{FF2B5EF4-FFF2-40B4-BE49-F238E27FC236}">
                <a16:creationId xmlns:a16="http://schemas.microsoft.com/office/drawing/2014/main" id="{83D06A22-E81A-1F82-E932-7AF097D1F3F2}"/>
              </a:ext>
            </a:extLst>
          </p:cNvPr>
          <p:cNvSpPr txBox="1"/>
          <p:nvPr/>
        </p:nvSpPr>
        <p:spPr>
          <a:xfrm>
            <a:off x="5047997" y="154772"/>
            <a:ext cx="209600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 err="1"/>
              <a:t>cardScheme</a:t>
            </a:r>
            <a:r>
              <a:rPr lang="zh-TW" altLang="en-US" sz="1600" dirty="0"/>
              <a:t>（多選）</a:t>
            </a:r>
            <a:endParaRPr lang="en-US" sz="1600" dirty="0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C2AACEE0-69B0-CBF9-F566-8C80C600F22F}"/>
              </a:ext>
            </a:extLst>
          </p:cNvPr>
          <p:cNvGraphicFramePr>
            <a:graphicFrameLocks noGrp="1"/>
          </p:cNvGraphicFramePr>
          <p:nvPr/>
        </p:nvGraphicFramePr>
        <p:xfrm>
          <a:off x="465808" y="3880855"/>
          <a:ext cx="5488944" cy="1847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76400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629654">
                <a:tc>
                  <a:txBody>
                    <a:bodyPr/>
                    <a:lstStyle/>
                    <a:p>
                      <a:r>
                        <a:rPr lang="en-US" altLang="zh-TW" sz="1000" dirty="0"/>
                        <a:t>count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transStatus-transStatusReason-challengeCancel1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transStatus-transStatusReason-challengeCancel2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transStatus-transStatusReason-challengeCancel3…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sp>
        <p:nvSpPr>
          <p:cNvPr id="6" name="Rectangle: Rounded Corners 9">
            <a:extLst>
              <a:ext uri="{FF2B5EF4-FFF2-40B4-BE49-F238E27FC236}">
                <a16:creationId xmlns:a16="http://schemas.microsoft.com/office/drawing/2014/main" id="{127FE0CE-864A-1D95-8BB4-E78154B8BBF8}"/>
              </a:ext>
            </a:extLst>
          </p:cNvPr>
          <p:cNvSpPr/>
          <p:nvPr/>
        </p:nvSpPr>
        <p:spPr>
          <a:xfrm>
            <a:off x="354300" y="1126274"/>
            <a:ext cx="5734269" cy="4850780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7" name="Chart 10">
            <a:extLst>
              <a:ext uri="{FF2B5EF4-FFF2-40B4-BE49-F238E27FC236}">
                <a16:creationId xmlns:a16="http://schemas.microsoft.com/office/drawing/2014/main" id="{B3E49577-E2C6-9846-BF1D-0298A28BC4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94126277"/>
              </p:ext>
            </p:extLst>
          </p:nvPr>
        </p:nvGraphicFramePr>
        <p:xfrm>
          <a:off x="465810" y="1285678"/>
          <a:ext cx="5410884" cy="2346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9" name="Rectangle 11">
            <a:extLst>
              <a:ext uri="{FF2B5EF4-FFF2-40B4-BE49-F238E27FC236}">
                <a16:creationId xmlns:a16="http://schemas.microsoft.com/office/drawing/2014/main" id="{D618D8F0-4C9B-CF57-A22F-327EC581A355}"/>
              </a:ext>
            </a:extLst>
          </p:cNvPr>
          <p:cNvSpPr/>
          <p:nvPr/>
        </p:nvSpPr>
        <p:spPr>
          <a:xfrm>
            <a:off x="6304564" y="1128599"/>
            <a:ext cx="5533136" cy="515721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Google Shape;93;p14">
            <a:extLst>
              <a:ext uri="{FF2B5EF4-FFF2-40B4-BE49-F238E27FC236}">
                <a16:creationId xmlns:a16="http://schemas.microsoft.com/office/drawing/2014/main" id="{3FB2D121-E9C1-85A5-CAF8-4CBF6E2910FB}"/>
              </a:ext>
            </a:extLst>
          </p:cNvPr>
          <p:cNvSpPr txBox="1"/>
          <p:nvPr/>
        </p:nvSpPr>
        <p:spPr>
          <a:xfrm>
            <a:off x="6304564" y="1126274"/>
            <a:ext cx="5533136" cy="4616608"/>
          </a:xfrm>
          <a:prstGeom prst="rect">
            <a:avLst/>
          </a:prstGeom>
          <a:noFill/>
          <a:ln>
            <a:noFill/>
          </a:ln>
        </p:spPr>
        <p:txBody>
          <a:bodyPr spcFirstLastPara="1" wrap="square" lIns="91425" tIns="45700" rIns="91425" bIns="45700" anchor="t" anchorCtr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資料來源</a:t>
            </a: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dirty="0"/>
              <a:t>目標 </a:t>
            </a:r>
            <a:r>
              <a:rPr lang="en" sz="1400" dirty="0"/>
              <a:t>requestor </a:t>
            </a:r>
            <a:r>
              <a:rPr lang="en" sz="1400" dirty="0" err="1"/>
              <a:t>的交易量</a:t>
            </a:r>
            <a:endParaRPr lang="en-US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圖形</a:t>
            </a: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sz="1400" b="1" dirty="0"/>
              <a:t>X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：時間軸，以篩選的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為單位</a:t>
            </a:r>
            <a:br>
              <a:rPr lang="en-US" altLang="zh-TW" sz="1400" dirty="0"/>
            </a:br>
            <a:r>
              <a:rPr lang="en" altLang="zh-TW" sz="1400" b="1" dirty="0"/>
              <a:t>Y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</a:t>
            </a: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zh-TW" altLang="en-US" sz="1400" dirty="0"/>
              <a:t>堆疊圖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400" dirty="0" err="1"/>
              <a:t>GroupBy</a:t>
            </a:r>
            <a:r>
              <a:rPr lang="zh-TW" altLang="en-US" sz="1400" dirty="0"/>
              <a:t> </a:t>
            </a:r>
            <a:r>
              <a:rPr lang="en-US" altLang="zh-TW" sz="1400" dirty="0"/>
              <a:t>transStatus, transStatusReason, challengeCancel </a:t>
            </a:r>
            <a:r>
              <a:rPr lang="zh-TW" altLang="en-US" sz="1400" dirty="0"/>
              <a:t>得到唯一的 </a:t>
            </a:r>
            <a:r>
              <a:rPr lang="en-US" altLang="zh-TW" sz="1400" dirty="0"/>
              <a:t>transStatus-transStatusReason-challengeCancel </a:t>
            </a:r>
            <a:r>
              <a:rPr lang="zh-TW" altLang="en-US" sz="1400" dirty="0"/>
              <a:t>的組合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只顯示標題</a:t>
            </a:r>
            <a:r>
              <a:rPr lang="zh-TW" altLang="en-US" sz="1400" dirty="0">
                <a:highlight>
                  <a:srgbClr val="FFFF00"/>
                </a:highlight>
              </a:rPr>
              <a:t>所指定卡組織 </a:t>
            </a:r>
            <a:r>
              <a:rPr lang="en-US" altLang="zh-TW" sz="1400" dirty="0"/>
              <a:t>transStatusReason = 80 ~ 99 </a:t>
            </a:r>
            <a:r>
              <a:rPr lang="zh-TW" altLang="en-US" sz="1400" dirty="0"/>
              <a:t>的交易 </a:t>
            </a:r>
            <a:r>
              <a:rPr lang="en-US" altLang="zh-TW" sz="1400" dirty="0"/>
              <a:t>/</a:t>
            </a:r>
            <a:r>
              <a:rPr lang="zh-TW" altLang="en-US" sz="1400" dirty="0"/>
              <a:t> 總交易量</a:t>
            </a:r>
            <a:r>
              <a:rPr lang="en-US" altLang="zh-TW" sz="1400" dirty="0"/>
              <a:t>(%)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排序：依最近的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排序，圖型最底到最頂，數字由大到小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endParaRPr lang="en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4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表格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表頭：時間區間，以篩選的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為單位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欄位：</a:t>
            </a:r>
            <a:r>
              <a:rPr lang="en-US" altLang="zh-TW" sz="1400" dirty="0"/>
              <a:t> transStatus-transStatusReason-challengeCancel 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內容：</a:t>
            </a:r>
            <a:r>
              <a:rPr lang="en-US" altLang="zh-TW" sz="1400" dirty="0"/>
              <a:t> transStatus-transStatusReason-challengeCancel(</a:t>
            </a:r>
            <a:r>
              <a:rPr lang="en" altLang="zh-TW" sz="1400" dirty="0"/>
              <a:t>count)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zh-TW" altLang="en-US" sz="1400" dirty="0"/>
              <a:t>排序：依最近的 </a:t>
            </a:r>
            <a:r>
              <a:rPr lang="en-US" altLang="zh-TW" sz="1400" dirty="0"/>
              <a:t>period </a:t>
            </a:r>
            <a:r>
              <a:rPr lang="zh-TW" altLang="en-US" sz="1400" dirty="0"/>
              <a:t>排序，欄位從上到下，數字由大到小</a:t>
            </a:r>
            <a:endParaRPr lang="en-US" altLang="zh-TW" sz="1400" dirty="0"/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endParaRPr lang="en" sz="1400" dirty="0"/>
          </a:p>
        </p:txBody>
      </p:sp>
      <p:sp>
        <p:nvSpPr>
          <p:cNvPr id="5" name="TextBox 13">
            <a:extLst>
              <a:ext uri="{FF2B5EF4-FFF2-40B4-BE49-F238E27FC236}">
                <a16:creationId xmlns:a16="http://schemas.microsoft.com/office/drawing/2014/main" id="{3347D006-5897-B088-665A-3D153E2EC614}"/>
              </a:ext>
            </a:extLst>
          </p:cNvPr>
          <p:cNvSpPr txBox="1"/>
          <p:nvPr/>
        </p:nvSpPr>
        <p:spPr>
          <a:xfrm>
            <a:off x="2427032" y="947124"/>
            <a:ext cx="3656642" cy="338554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zh-TW" altLang="en-US" sz="1600" dirty="0">
                <a:highlight>
                  <a:srgbClr val="FFFF00"/>
                </a:highlight>
              </a:rPr>
              <a:t>各卡組織一份，共 </a:t>
            </a:r>
            <a:r>
              <a:rPr lang="en-US" altLang="zh-TW" sz="1600" dirty="0">
                <a:highlight>
                  <a:srgbClr val="FFFF00"/>
                </a:highlight>
              </a:rPr>
              <a:t>6 </a:t>
            </a:r>
            <a:r>
              <a:rPr lang="zh-TW" altLang="en-US" sz="1600" dirty="0">
                <a:highlight>
                  <a:srgbClr val="FFFF00"/>
                </a:highlight>
              </a:rPr>
              <a:t>份：</a:t>
            </a:r>
            <a:r>
              <a:rPr lang="en-US" altLang="zh-TW" sz="1600" dirty="0">
                <a:highlight>
                  <a:srgbClr val="FFFF00"/>
                </a:highlight>
              </a:rPr>
              <a:t>V, M, C, A, J, D</a:t>
            </a:r>
          </a:p>
        </p:txBody>
      </p:sp>
    </p:spTree>
    <p:extLst>
      <p:ext uri="{BB962C8B-B14F-4D97-AF65-F5344CB8AC3E}">
        <p14:creationId xmlns:p14="http://schemas.microsoft.com/office/powerpoint/2010/main" val="993020391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8C8EC579-8715-943A-479D-1753A7EE8A83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A2CE38CE-8957-A656-08B8-5AF10228E86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5751282"/>
              </p:ext>
            </p:extLst>
          </p:nvPr>
        </p:nvGraphicFramePr>
        <p:xfrm>
          <a:off x="386080" y="4864697"/>
          <a:ext cx="5018024" cy="140603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504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308751">
                <a:tc>
                  <a:txBody>
                    <a:bodyPr/>
                    <a:lstStyle/>
                    <a:p>
                      <a:r>
                        <a:rPr lang="en-US" sz="12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dirty="0"/>
                        <a:t>S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dirty="0"/>
                        <a:t>D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200" dirty="0"/>
                        <a:t>A</a:t>
                      </a:r>
                      <a:endParaRPr 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E4E194FB-351D-5228-1D72-8DB7F1EAB571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769958845"/>
              </p:ext>
            </p:extLst>
          </p:nvPr>
        </p:nvGraphicFramePr>
        <p:xfrm>
          <a:off x="386080" y="1546382"/>
          <a:ext cx="5018024" cy="32360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Rectangle 1">
            <a:extLst>
              <a:ext uri="{FF2B5EF4-FFF2-40B4-BE49-F238E27FC236}">
                <a16:creationId xmlns:a16="http://schemas.microsoft.com/office/drawing/2014/main" id="{A5193025-EA86-E958-0A3F-B5A78578FFB7}"/>
              </a:ext>
            </a:extLst>
          </p:cNvPr>
          <p:cNvSpPr/>
          <p:nvPr/>
        </p:nvSpPr>
        <p:spPr>
          <a:xfrm>
            <a:off x="5934456" y="1286478"/>
            <a:ext cx="5533136" cy="515721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6" name="文字方塊 5">
            <a:extLst>
              <a:ext uri="{FF2B5EF4-FFF2-40B4-BE49-F238E27FC236}">
                <a16:creationId xmlns:a16="http://schemas.microsoft.com/office/drawing/2014/main" id="{D6ECF2AA-64B6-8B8F-A674-56BBD9FADFC9}"/>
              </a:ext>
            </a:extLst>
          </p:cNvPr>
          <p:cNvSpPr txBox="1"/>
          <p:nvPr/>
        </p:nvSpPr>
        <p:spPr>
          <a:xfrm>
            <a:off x="5934456" y="1284153"/>
            <a:ext cx="5533136" cy="35394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資料來源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dirty="0"/>
              <a:t>目標 </a:t>
            </a:r>
            <a:r>
              <a:rPr lang="en" altLang="zh-TW" sz="1400" dirty="0"/>
              <a:t>requestor </a:t>
            </a:r>
            <a:r>
              <a:rPr lang="zh-TW" altLang="en-US" sz="1400" dirty="0"/>
              <a:t>的交易量</a:t>
            </a:r>
            <a:endParaRPr lang="zh-TW" altLang="en-US" sz="1400" dirty="0">
              <a:highlight>
                <a:srgbClr val="00FFFF"/>
              </a:highlight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圖形</a:t>
            </a: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altLang="zh-TW" sz="1400" b="1" dirty="0"/>
              <a:t>X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：時間軸，以篩選的 </a:t>
            </a:r>
            <a:r>
              <a:rPr lang="en" altLang="zh-TW" sz="1400" dirty="0"/>
              <a:t>period </a:t>
            </a:r>
            <a:r>
              <a:rPr lang="zh-TW" altLang="en-US" sz="1400" dirty="0"/>
              <a:t>為單位</a:t>
            </a:r>
            <a:br>
              <a:rPr lang="zh-TW" altLang="en-US" sz="1400" dirty="0"/>
            </a:br>
            <a:r>
              <a:rPr lang="en" altLang="zh-TW" sz="1400" b="1" dirty="0"/>
              <a:t>Y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長條圖：顯示</a:t>
            </a:r>
            <a:r>
              <a:rPr lang="en-US" altLang="zh-TW" sz="1400" dirty="0"/>
              <a:t> </a:t>
            </a:r>
            <a:r>
              <a:rPr lang="en-US" altLang="zh-TW" sz="1400" dirty="0" err="1"/>
              <a:t>error_component</a:t>
            </a:r>
            <a:r>
              <a:rPr lang="en-US" altLang="zh-TW" sz="1400" dirty="0"/>
              <a:t> = S/D/A </a:t>
            </a:r>
            <a:r>
              <a:rPr lang="zh-TW" altLang="en-US" sz="1400" dirty="0"/>
              <a:t>的交易</a:t>
            </a:r>
            <a:r>
              <a:rPr lang="en-US" altLang="zh-TW" sz="1400" dirty="0"/>
              <a:t>/</a:t>
            </a:r>
            <a:r>
              <a:rPr lang="zh-TW" altLang="en-US" sz="1400" dirty="0"/>
              <a:t> 總交易量</a:t>
            </a:r>
            <a:r>
              <a:rPr lang="en-US" altLang="zh-TW" sz="1400" dirty="0"/>
              <a:t>(%) </a:t>
            </a:r>
            <a:r>
              <a:rPr lang="zh-TW" altLang="en-US" sz="1400" dirty="0"/>
              <a:t>，顏色代表不同</a:t>
            </a:r>
            <a:r>
              <a:rPr lang="en-US" altLang="zh-TW" sz="1400" dirty="0"/>
              <a:t> </a:t>
            </a:r>
            <a:r>
              <a:rPr lang="en-US" altLang="zh-TW" sz="1400" dirty="0" err="1"/>
              <a:t>error_component</a:t>
            </a:r>
            <a:r>
              <a:rPr lang="zh-TW" altLang="en-US" sz="1400" dirty="0"/>
              <a:t> </a:t>
            </a:r>
            <a:endParaRPr lang="en-US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排序：固定排序，圖形最底到最頂依序為 </a:t>
            </a:r>
            <a:r>
              <a:rPr lang="en-US" altLang="zh-TW" sz="1400" dirty="0"/>
              <a:t>S, D, A</a:t>
            </a:r>
            <a:endParaRPr lang="en" altLang="zh-TW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表格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表頭：時間區間，以篩選的 </a:t>
            </a:r>
            <a:r>
              <a:rPr lang="en" altLang="zh-TW" sz="1400" dirty="0"/>
              <a:t>period </a:t>
            </a:r>
            <a:r>
              <a:rPr lang="zh-TW" altLang="en-US" sz="1400" dirty="0"/>
              <a:t>為單位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欄位：</a:t>
            </a:r>
            <a:r>
              <a:rPr lang="en-US" altLang="zh-TW" sz="1400" dirty="0"/>
              <a:t> </a:t>
            </a:r>
            <a:r>
              <a:rPr lang="en-US" altLang="zh-TW" sz="1400" dirty="0" err="1"/>
              <a:t>error_component</a:t>
            </a:r>
            <a:r>
              <a:rPr lang="zh-TW" altLang="en-US" sz="1400" dirty="0"/>
              <a:t> </a:t>
            </a:r>
            <a:r>
              <a:rPr lang="en-US" altLang="zh-TW" sz="1400" dirty="0"/>
              <a:t>(S/D/A)</a:t>
            </a:r>
            <a:endParaRPr lang="en" altLang="zh-TW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內容：顯示</a:t>
            </a:r>
            <a:r>
              <a:rPr lang="en-US" altLang="zh-TW" sz="1400" dirty="0"/>
              <a:t> </a:t>
            </a:r>
            <a:r>
              <a:rPr lang="en-US" altLang="zh-TW" sz="1400" dirty="0" err="1"/>
              <a:t>error_component</a:t>
            </a:r>
            <a:r>
              <a:rPr lang="en-US" altLang="zh-TW" sz="1400" dirty="0"/>
              <a:t> = S/D/A </a:t>
            </a:r>
            <a:r>
              <a:rPr lang="zh-TW" altLang="en-US" sz="1400" dirty="0"/>
              <a:t>的交易量 </a:t>
            </a:r>
            <a:r>
              <a:rPr lang="en-US" altLang="zh-TW" sz="1400" dirty="0"/>
              <a:t>(</a:t>
            </a:r>
            <a:r>
              <a:rPr lang="en" altLang="zh-TW" sz="1400" dirty="0"/>
              <a:t>count)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排序：固定排序，欄位從上到下依序為 </a:t>
            </a:r>
            <a:r>
              <a:rPr lang="en-US" altLang="zh-TW" sz="1400" dirty="0"/>
              <a:t>S, D, A</a:t>
            </a:r>
            <a:endParaRPr lang="en" altLang="zh-TW" sz="1400" dirty="0"/>
          </a:p>
          <a:p>
            <a:endParaRPr kumimoji="1" lang="zh-TW" altLang="en-US" sz="1400" dirty="0"/>
          </a:p>
        </p:txBody>
      </p:sp>
      <p:sp>
        <p:nvSpPr>
          <p:cNvPr id="3" name="TextBox 16">
            <a:extLst>
              <a:ext uri="{FF2B5EF4-FFF2-40B4-BE49-F238E27FC236}">
                <a16:creationId xmlns:a16="http://schemas.microsoft.com/office/drawing/2014/main" id="{0928A94D-06B3-FD53-6659-8BE987C0DA69}"/>
              </a:ext>
            </a:extLst>
          </p:cNvPr>
          <p:cNvSpPr txBox="1"/>
          <p:nvPr/>
        </p:nvSpPr>
        <p:spPr>
          <a:xfrm>
            <a:off x="5565214" y="460023"/>
            <a:ext cx="2700228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200" dirty="0"/>
              <a:t>error message type:</a:t>
            </a:r>
            <a:r>
              <a:rPr lang="zh-TW" altLang="en-US" sz="1200" dirty="0"/>
              <a:t> </a:t>
            </a:r>
            <a:r>
              <a:rPr lang="en-US" altLang="zh-TW" sz="1200" dirty="0"/>
              <a:t>1/2/3/4….</a:t>
            </a:r>
            <a:r>
              <a:rPr lang="zh-TW" altLang="en-US" sz="1200" dirty="0">
                <a:solidFill>
                  <a:schemeClr val="tx1"/>
                </a:solidFill>
              </a:rPr>
              <a:t> （多選）</a:t>
            </a:r>
            <a:endParaRPr lang="en-US" sz="1200" dirty="0"/>
          </a:p>
        </p:txBody>
      </p:sp>
      <p:sp>
        <p:nvSpPr>
          <p:cNvPr id="8" name="TextBox 17">
            <a:extLst>
              <a:ext uri="{FF2B5EF4-FFF2-40B4-BE49-F238E27FC236}">
                <a16:creationId xmlns:a16="http://schemas.microsoft.com/office/drawing/2014/main" id="{48C920A6-FC18-AE78-1336-2B240E91622B}"/>
              </a:ext>
            </a:extLst>
          </p:cNvPr>
          <p:cNvSpPr txBox="1"/>
          <p:nvPr/>
        </p:nvSpPr>
        <p:spPr>
          <a:xfrm>
            <a:off x="8707484" y="84692"/>
            <a:ext cx="2177634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200" dirty="0"/>
              <a:t>error code:</a:t>
            </a:r>
            <a:r>
              <a:rPr lang="zh-TW" altLang="en-US" sz="1200" dirty="0"/>
              <a:t> </a:t>
            </a:r>
            <a:r>
              <a:rPr lang="en-US" altLang="zh-TW" sz="1200" dirty="0"/>
              <a:t>1/2/3/4….</a:t>
            </a:r>
            <a:r>
              <a:rPr lang="zh-TW" altLang="en-US" sz="1200" dirty="0">
                <a:solidFill>
                  <a:schemeClr val="tx1"/>
                </a:solidFill>
              </a:rPr>
              <a:t> （多選）</a:t>
            </a:r>
            <a:endParaRPr lang="en-US" sz="1200" dirty="0"/>
          </a:p>
        </p:txBody>
      </p:sp>
      <p:sp>
        <p:nvSpPr>
          <p:cNvPr id="13" name="TextBox 18">
            <a:extLst>
              <a:ext uri="{FF2B5EF4-FFF2-40B4-BE49-F238E27FC236}">
                <a16:creationId xmlns:a16="http://schemas.microsoft.com/office/drawing/2014/main" id="{76D3D7A4-DA9F-BFBC-7BF4-389FF20D9DC2}"/>
              </a:ext>
            </a:extLst>
          </p:cNvPr>
          <p:cNvSpPr txBox="1"/>
          <p:nvPr/>
        </p:nvSpPr>
        <p:spPr>
          <a:xfrm>
            <a:off x="8702622" y="479231"/>
            <a:ext cx="2700228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200" dirty="0"/>
              <a:t>error description:</a:t>
            </a:r>
            <a:r>
              <a:rPr lang="zh-TW" altLang="en-US" sz="1200" dirty="0"/>
              <a:t> </a:t>
            </a:r>
            <a:r>
              <a:rPr lang="en-US" altLang="zh-TW" sz="1200" dirty="0"/>
              <a:t>1/2/3/4….</a:t>
            </a:r>
            <a:r>
              <a:rPr lang="zh-TW" altLang="en-US" sz="1200" dirty="0">
                <a:solidFill>
                  <a:schemeClr val="tx1"/>
                </a:solidFill>
              </a:rPr>
              <a:t> （多選）</a:t>
            </a:r>
            <a:endParaRPr lang="en-US" sz="1200" dirty="0"/>
          </a:p>
        </p:txBody>
      </p:sp>
      <p:sp>
        <p:nvSpPr>
          <p:cNvPr id="14" name="TextBox 20">
            <a:extLst>
              <a:ext uri="{FF2B5EF4-FFF2-40B4-BE49-F238E27FC236}">
                <a16:creationId xmlns:a16="http://schemas.microsoft.com/office/drawing/2014/main" id="{4E426300-B75D-3861-6A80-B0A4251E1AB9}"/>
              </a:ext>
            </a:extLst>
          </p:cNvPr>
          <p:cNvSpPr txBox="1"/>
          <p:nvPr/>
        </p:nvSpPr>
        <p:spPr>
          <a:xfrm>
            <a:off x="5571411" y="124136"/>
            <a:ext cx="2413417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200" dirty="0" err="1">
                <a:solidFill>
                  <a:schemeClr val="tx1"/>
                </a:solidFill>
              </a:rPr>
              <a:t>error_component</a:t>
            </a:r>
            <a:r>
              <a:rPr lang="en-US" sz="1200" dirty="0">
                <a:solidFill>
                  <a:schemeClr val="tx1"/>
                </a:solidFill>
              </a:rPr>
              <a:t>: S/D/</a:t>
            </a:r>
            <a:r>
              <a:rPr lang="en-US" altLang="zh-TW" sz="1200" dirty="0">
                <a:solidFill>
                  <a:schemeClr val="tx1"/>
                </a:solidFill>
              </a:rPr>
              <a:t>A</a:t>
            </a:r>
            <a:r>
              <a:rPr lang="zh-TW" altLang="en-US" sz="1200" dirty="0">
                <a:solidFill>
                  <a:schemeClr val="tx1"/>
                </a:solidFill>
              </a:rPr>
              <a:t>（多選）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5" name="TextBox 13">
            <a:extLst>
              <a:ext uri="{FF2B5EF4-FFF2-40B4-BE49-F238E27FC236}">
                <a16:creationId xmlns:a16="http://schemas.microsoft.com/office/drawing/2014/main" id="{82AD097E-0114-5E08-766B-8769DF6A771A}"/>
              </a:ext>
            </a:extLst>
          </p:cNvPr>
          <p:cNvSpPr txBox="1"/>
          <p:nvPr/>
        </p:nvSpPr>
        <p:spPr>
          <a:xfrm>
            <a:off x="354298" y="154772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16" name="TextBox 14">
            <a:extLst>
              <a:ext uri="{FF2B5EF4-FFF2-40B4-BE49-F238E27FC236}">
                <a16:creationId xmlns:a16="http://schemas.microsoft.com/office/drawing/2014/main" id="{3A391A13-1236-2AA7-6BCC-7B179CB99390}"/>
              </a:ext>
            </a:extLst>
          </p:cNvPr>
          <p:cNvSpPr txBox="1"/>
          <p:nvPr/>
        </p:nvSpPr>
        <p:spPr>
          <a:xfrm>
            <a:off x="3834246" y="137161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 err="1"/>
              <a:t>Datepicker</a:t>
            </a:r>
            <a:endParaRPr lang="en-US" sz="1600" dirty="0"/>
          </a:p>
        </p:txBody>
      </p:sp>
      <p:sp>
        <p:nvSpPr>
          <p:cNvPr id="17" name="TextBox 15">
            <a:extLst>
              <a:ext uri="{FF2B5EF4-FFF2-40B4-BE49-F238E27FC236}">
                <a16:creationId xmlns:a16="http://schemas.microsoft.com/office/drawing/2014/main" id="{E6DED92F-3847-DDBA-6817-8D62B0E2DE3D}"/>
              </a:ext>
            </a:extLst>
          </p:cNvPr>
          <p:cNvSpPr txBox="1"/>
          <p:nvPr/>
        </p:nvSpPr>
        <p:spPr>
          <a:xfrm>
            <a:off x="394518" y="668316"/>
            <a:ext cx="209600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 err="1"/>
              <a:t>cardScheme</a:t>
            </a:r>
            <a:r>
              <a:rPr lang="zh-TW" altLang="en-US" sz="1600" dirty="0"/>
              <a:t>（多選）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3494703619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D6BCCFCC-6249-6A00-DB80-7E183A12CDC2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Chart 1">
            <a:extLst>
              <a:ext uri="{FF2B5EF4-FFF2-40B4-BE49-F238E27FC236}">
                <a16:creationId xmlns:a16="http://schemas.microsoft.com/office/drawing/2014/main" id="{9D22E33B-B8F4-CB4A-AF8C-723840804A3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902106911"/>
              </p:ext>
            </p:extLst>
          </p:nvPr>
        </p:nvGraphicFramePr>
        <p:xfrm>
          <a:off x="386081" y="919920"/>
          <a:ext cx="5704356" cy="153387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3" name="Chart 2">
            <a:extLst>
              <a:ext uri="{FF2B5EF4-FFF2-40B4-BE49-F238E27FC236}">
                <a16:creationId xmlns:a16="http://schemas.microsoft.com/office/drawing/2014/main" id="{E55F6220-58F3-B989-502F-D9DE943902F6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596738515"/>
              </p:ext>
            </p:extLst>
          </p:nvPr>
        </p:nvGraphicFramePr>
        <p:xfrm>
          <a:off x="386081" y="2453798"/>
          <a:ext cx="5704356" cy="17112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23C7C645-A2FD-AD78-724E-90AAFB505334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295745783"/>
              </p:ext>
            </p:extLst>
          </p:nvPr>
        </p:nvGraphicFramePr>
        <p:xfrm>
          <a:off x="400365" y="5882640"/>
          <a:ext cx="5695634" cy="975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01319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952563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80584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80584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80584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164651">
                <a:tc>
                  <a:txBody>
                    <a:bodyPr/>
                    <a:lstStyle/>
                    <a:p>
                      <a:r>
                        <a:rPr lang="en-US" sz="10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19505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 err="1"/>
                        <a:t>error_detail</a:t>
                      </a:r>
                      <a:r>
                        <a:rPr lang="zh-TW" altLang="en-US" sz="1000" dirty="0"/>
                        <a:t> </a:t>
                      </a:r>
                      <a:r>
                        <a:rPr lang="en-US" altLang="zh-TW" sz="1000" dirty="0"/>
                        <a:t>1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19505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 err="1"/>
                        <a:t>error_detail</a:t>
                      </a:r>
                      <a:r>
                        <a:rPr lang="en-US" sz="1000" dirty="0"/>
                        <a:t>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19505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 err="1"/>
                        <a:t>error_detail</a:t>
                      </a:r>
                      <a:r>
                        <a:rPr lang="en-US" altLang="zh-TW" sz="1000" dirty="0"/>
                        <a:t> 3…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graphicFrame>
        <p:nvGraphicFramePr>
          <p:cNvPr id="12" name="Chart 11">
            <a:extLst>
              <a:ext uri="{FF2B5EF4-FFF2-40B4-BE49-F238E27FC236}">
                <a16:creationId xmlns:a16="http://schemas.microsoft.com/office/drawing/2014/main" id="{2D6D0104-4693-34D4-56EE-D27DC7F73D6E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774076264"/>
              </p:ext>
            </p:extLst>
          </p:nvPr>
        </p:nvGraphicFramePr>
        <p:xfrm>
          <a:off x="391496" y="4171347"/>
          <a:ext cx="5704356" cy="17112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21" name="Rectangle 20">
            <a:extLst>
              <a:ext uri="{FF2B5EF4-FFF2-40B4-BE49-F238E27FC236}">
                <a16:creationId xmlns:a16="http://schemas.microsoft.com/office/drawing/2014/main" id="{23169F09-48AF-01E5-F459-4EABA2FF8777}"/>
              </a:ext>
            </a:extLst>
          </p:cNvPr>
          <p:cNvSpPr/>
          <p:nvPr/>
        </p:nvSpPr>
        <p:spPr>
          <a:xfrm>
            <a:off x="391496" y="5882640"/>
            <a:ext cx="5812965" cy="975360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9" name="Rectangle 28">
            <a:extLst>
              <a:ext uri="{FF2B5EF4-FFF2-40B4-BE49-F238E27FC236}">
                <a16:creationId xmlns:a16="http://schemas.microsoft.com/office/drawing/2014/main" id="{DC2969EB-4269-EAF5-9B03-4E29DC1DBAF9}"/>
              </a:ext>
            </a:extLst>
          </p:cNvPr>
          <p:cNvSpPr/>
          <p:nvPr/>
        </p:nvSpPr>
        <p:spPr>
          <a:xfrm>
            <a:off x="6360316" y="1013939"/>
            <a:ext cx="5533135" cy="572331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文字方塊 3">
            <a:extLst>
              <a:ext uri="{FF2B5EF4-FFF2-40B4-BE49-F238E27FC236}">
                <a16:creationId xmlns:a16="http://schemas.microsoft.com/office/drawing/2014/main" id="{27CBF533-0418-E0CA-3D3B-3FF3E4641484}"/>
              </a:ext>
            </a:extLst>
          </p:cNvPr>
          <p:cNvSpPr txBox="1"/>
          <p:nvPr/>
        </p:nvSpPr>
        <p:spPr>
          <a:xfrm>
            <a:off x="6404008" y="1078774"/>
            <a:ext cx="5445750" cy="330859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100" b="1" dirty="0"/>
              <a:t>資料來源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100" dirty="0"/>
              <a:t>目標 </a:t>
            </a:r>
            <a:r>
              <a:rPr lang="en" altLang="zh-TW" sz="1100" dirty="0"/>
              <a:t>requestor </a:t>
            </a:r>
            <a:r>
              <a:rPr lang="zh-TW" altLang="en-US" sz="1100" dirty="0"/>
              <a:t>的交易量，</a:t>
            </a:r>
            <a:r>
              <a:rPr lang="en-US" altLang="zh-TW" sz="1100" dirty="0" err="1"/>
              <a:t>error_component</a:t>
            </a:r>
            <a:r>
              <a:rPr lang="en-US" altLang="zh-TW" sz="1100" dirty="0"/>
              <a:t> IS NOT NULL</a:t>
            </a:r>
            <a:r>
              <a:rPr lang="zh-TW" altLang="en-US" sz="1100" dirty="0"/>
              <a:t> </a:t>
            </a:r>
            <a:r>
              <a:rPr lang="en-US" altLang="zh-TW" sz="1100" dirty="0">
                <a:highlight>
                  <a:srgbClr val="00FFFF"/>
                </a:highlight>
              </a:rPr>
              <a:t>AND </a:t>
            </a:r>
            <a:r>
              <a:rPr lang="en-US" altLang="zh-TW" sz="1100" dirty="0" err="1">
                <a:highlight>
                  <a:srgbClr val="00FFFF"/>
                </a:highlight>
              </a:rPr>
              <a:t>error_message_type</a:t>
            </a:r>
            <a:r>
              <a:rPr lang="en-US" altLang="zh-TW" sz="1100" dirty="0">
                <a:highlight>
                  <a:srgbClr val="00FFFF"/>
                </a:highlight>
              </a:rPr>
              <a:t> != (</a:t>
            </a:r>
            <a:r>
              <a:rPr lang="en-US" altLang="zh-TW" sz="1100" dirty="0" err="1">
                <a:highlight>
                  <a:srgbClr val="00FFFF"/>
                </a:highlight>
              </a:rPr>
              <a:t>MReq</a:t>
            </a:r>
            <a:r>
              <a:rPr lang="en-US" altLang="zh-TW" sz="1100" dirty="0">
                <a:highlight>
                  <a:srgbClr val="00FFFF"/>
                </a:highlight>
              </a:rPr>
              <a:t> or Error) AND </a:t>
            </a:r>
            <a:r>
              <a:rPr lang="en-US" altLang="zh-TW" sz="1100" b="1" dirty="0" err="1">
                <a:highlight>
                  <a:srgbClr val="00FFFF"/>
                </a:highlight>
              </a:rPr>
              <a:t>tansStatus</a:t>
            </a:r>
            <a:r>
              <a:rPr lang="en-US" altLang="zh-TW" sz="1100" b="1" dirty="0">
                <a:highlight>
                  <a:srgbClr val="00FFFF"/>
                </a:highlight>
              </a:rPr>
              <a:t> =  (R or N or U)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100" b="1" dirty="0">
              <a:highlight>
                <a:srgbClr val="00FFFF"/>
              </a:highlight>
            </a:endParaRP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1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100" b="1" dirty="0"/>
              <a:t>圖形</a:t>
            </a:r>
            <a:endParaRPr lang="en-US" altLang="zh-TW" sz="11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100" b="1" dirty="0"/>
              <a:t>排序</a:t>
            </a:r>
            <a:r>
              <a:rPr lang="zh-TW" altLang="en-US" sz="1100" dirty="0"/>
              <a:t>：照最近的 </a:t>
            </a:r>
            <a:r>
              <a:rPr lang="en-US" altLang="zh-TW" sz="1100" dirty="0"/>
              <a:t>period </a:t>
            </a:r>
            <a:r>
              <a:rPr lang="zh-TW" altLang="en-US" sz="1100" dirty="0"/>
              <a:t>排，數量最多的在最底下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altLang="zh-TW" sz="1100" b="1" dirty="0"/>
              <a:t>X </a:t>
            </a:r>
            <a:r>
              <a:rPr lang="zh-TW" altLang="en-US" sz="1100" b="1" dirty="0"/>
              <a:t>軸</a:t>
            </a:r>
            <a:r>
              <a:rPr lang="zh-TW" altLang="en-US" sz="1100" dirty="0"/>
              <a:t>：時間軸，以篩選的 </a:t>
            </a:r>
            <a:r>
              <a:rPr lang="en" altLang="zh-TW" sz="1100" dirty="0"/>
              <a:t>period </a:t>
            </a:r>
            <a:r>
              <a:rPr lang="zh-TW" altLang="en-US" sz="1100" dirty="0"/>
              <a:t>為單位</a:t>
            </a:r>
            <a:br>
              <a:rPr lang="zh-TW" altLang="en-US" sz="1100" dirty="0"/>
            </a:br>
            <a:r>
              <a:rPr lang="en" altLang="zh-TW" sz="1100" b="1" dirty="0"/>
              <a:t>Y </a:t>
            </a:r>
            <a:r>
              <a:rPr lang="zh-TW" altLang="en-US" sz="1100" b="1" dirty="0"/>
              <a:t>軸</a:t>
            </a:r>
            <a:r>
              <a:rPr lang="zh-TW" altLang="en-US" sz="1100" dirty="0"/>
              <a:t>：</a:t>
            </a: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zh-TW" altLang="en-US" sz="1100" dirty="0"/>
              <a:t>堆疊圖</a:t>
            </a:r>
            <a:r>
              <a:rPr lang="en-US" altLang="zh-TW" sz="1100" dirty="0"/>
              <a:t> 1</a:t>
            </a:r>
            <a:r>
              <a:rPr lang="zh-TW" altLang="en-US" sz="1100" dirty="0"/>
              <a:t>：各 </a:t>
            </a:r>
            <a:r>
              <a:rPr lang="en-US" altLang="zh-TW" sz="1100" dirty="0" err="1"/>
              <a:t>error_message_type</a:t>
            </a:r>
            <a:r>
              <a:rPr lang="zh-TW" altLang="en-US" sz="1100" dirty="0"/>
              <a:t> 交易量</a:t>
            </a:r>
            <a:r>
              <a:rPr lang="en-US" altLang="zh-TW" sz="1100" dirty="0"/>
              <a:t>(count)</a:t>
            </a:r>
          </a:p>
          <a:p>
            <a:r>
              <a:rPr lang="zh-TW" altLang="en-US" sz="1100" dirty="0"/>
              <a:t>堆疊圖 </a:t>
            </a:r>
            <a:r>
              <a:rPr lang="en-US" altLang="zh-TW" sz="1100" dirty="0"/>
              <a:t>2</a:t>
            </a:r>
            <a:r>
              <a:rPr lang="zh-TW" altLang="en-US" sz="1100" dirty="0"/>
              <a:t>：各 </a:t>
            </a:r>
            <a:r>
              <a:rPr lang="en-US" altLang="zh-TW" sz="1100" dirty="0" err="1"/>
              <a:t>error_code</a:t>
            </a:r>
            <a:r>
              <a:rPr lang="zh-TW" altLang="en-US" sz="1100" dirty="0"/>
              <a:t>交易量</a:t>
            </a:r>
            <a:r>
              <a:rPr lang="en-US" altLang="zh-TW" sz="1100" dirty="0"/>
              <a:t>(count)</a:t>
            </a: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r>
              <a:rPr lang="zh-TW" altLang="en-US" sz="1100" dirty="0"/>
              <a:t>堆疊圖 </a:t>
            </a:r>
            <a:r>
              <a:rPr lang="en-US" altLang="zh-TW" sz="1100" dirty="0"/>
              <a:t>3</a:t>
            </a:r>
            <a:r>
              <a:rPr lang="zh-TW" altLang="en-US" sz="1100" dirty="0"/>
              <a:t>：各 </a:t>
            </a:r>
            <a:r>
              <a:rPr lang="en-US" altLang="zh-TW" sz="1100" dirty="0" err="1"/>
              <a:t>error_description</a:t>
            </a:r>
            <a:r>
              <a:rPr lang="en-US" altLang="zh-TW" sz="1100" dirty="0"/>
              <a:t> </a:t>
            </a:r>
            <a:r>
              <a:rPr lang="zh-TW" altLang="en-US" sz="1100" dirty="0"/>
              <a:t>交易量</a:t>
            </a:r>
            <a:r>
              <a:rPr lang="en-US" altLang="zh-TW" sz="1100" dirty="0"/>
              <a:t>(count)</a:t>
            </a:r>
            <a:endParaRPr lang="zh-TW" altLang="en-US" sz="11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1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100" b="1" dirty="0"/>
              <a:t>表格</a:t>
            </a:r>
            <a:endParaRPr lang="zh-TW" altLang="en-US" sz="11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100" dirty="0"/>
              <a:t>表頭：時間區間，以篩選的 </a:t>
            </a:r>
            <a:r>
              <a:rPr lang="en" altLang="zh-TW" sz="1100" dirty="0"/>
              <a:t>period </a:t>
            </a:r>
            <a:r>
              <a:rPr lang="zh-TW" altLang="en-US" sz="1100" dirty="0"/>
              <a:t>為單位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100" dirty="0"/>
              <a:t>欄位：</a:t>
            </a:r>
            <a:r>
              <a:rPr lang="en-US" altLang="zh-TW" sz="1100" dirty="0"/>
              <a:t> </a:t>
            </a:r>
            <a:r>
              <a:rPr lang="en-US" altLang="zh-TW" sz="1100" dirty="0" err="1"/>
              <a:t>error_detail</a:t>
            </a:r>
            <a:endParaRPr lang="en" altLang="zh-TW" sz="11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100" dirty="0"/>
              <a:t>內容：顯示</a:t>
            </a:r>
            <a:r>
              <a:rPr lang="en-US" altLang="zh-TW" sz="1100" dirty="0"/>
              <a:t> </a:t>
            </a:r>
            <a:r>
              <a:rPr lang="en-US" altLang="zh-TW" sz="1100" dirty="0" err="1"/>
              <a:t>error_detail</a:t>
            </a:r>
            <a:r>
              <a:rPr lang="en-US" altLang="zh-TW" sz="1100" dirty="0"/>
              <a:t> </a:t>
            </a:r>
            <a:r>
              <a:rPr lang="zh-TW" altLang="en-US" sz="1100" dirty="0"/>
              <a:t>的交易量 </a:t>
            </a:r>
            <a:r>
              <a:rPr lang="en-US" altLang="zh-TW" sz="1100" dirty="0"/>
              <a:t>(</a:t>
            </a:r>
            <a:r>
              <a:rPr lang="en" altLang="zh-TW" sz="1100" dirty="0"/>
              <a:t>count)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100" dirty="0"/>
              <a:t>熱力圖：在同個 </a:t>
            </a:r>
            <a:r>
              <a:rPr lang="en-US" altLang="zh-TW" sz="1100" dirty="0"/>
              <a:t>period </a:t>
            </a:r>
            <a:r>
              <a:rPr lang="zh-TW" altLang="en-US" sz="1100" dirty="0"/>
              <a:t>內數字越大，顏色越深</a:t>
            </a:r>
            <a:endParaRPr lang="en" altLang="zh-TW" sz="1100" dirty="0"/>
          </a:p>
          <a:p>
            <a:endParaRPr kumimoji="1" lang="zh-TW" altLang="en-US" sz="1100" dirty="0"/>
          </a:p>
        </p:txBody>
      </p:sp>
      <p:sp>
        <p:nvSpPr>
          <p:cNvPr id="6" name="TextBox 16">
            <a:extLst>
              <a:ext uri="{FF2B5EF4-FFF2-40B4-BE49-F238E27FC236}">
                <a16:creationId xmlns:a16="http://schemas.microsoft.com/office/drawing/2014/main" id="{E0931987-7ABD-1983-1981-F8E9AC0F607C}"/>
              </a:ext>
            </a:extLst>
          </p:cNvPr>
          <p:cNvSpPr txBox="1"/>
          <p:nvPr/>
        </p:nvSpPr>
        <p:spPr>
          <a:xfrm>
            <a:off x="5565214" y="460023"/>
            <a:ext cx="2700228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200" dirty="0"/>
              <a:t>error message type:</a:t>
            </a:r>
            <a:r>
              <a:rPr lang="zh-TW" altLang="en-US" sz="1200" dirty="0"/>
              <a:t> </a:t>
            </a:r>
            <a:r>
              <a:rPr lang="en-US" altLang="zh-TW" sz="1200" dirty="0"/>
              <a:t>1/2/3/4….</a:t>
            </a:r>
            <a:r>
              <a:rPr lang="zh-TW" altLang="en-US" sz="1200" dirty="0">
                <a:solidFill>
                  <a:schemeClr val="tx1"/>
                </a:solidFill>
              </a:rPr>
              <a:t> （多選）</a:t>
            </a:r>
            <a:endParaRPr lang="en-US" sz="1200" dirty="0"/>
          </a:p>
        </p:txBody>
      </p:sp>
      <p:sp>
        <p:nvSpPr>
          <p:cNvPr id="7" name="TextBox 17">
            <a:extLst>
              <a:ext uri="{FF2B5EF4-FFF2-40B4-BE49-F238E27FC236}">
                <a16:creationId xmlns:a16="http://schemas.microsoft.com/office/drawing/2014/main" id="{0B271EFC-108E-1701-4F4D-AE1F48DE3D9A}"/>
              </a:ext>
            </a:extLst>
          </p:cNvPr>
          <p:cNvSpPr txBox="1"/>
          <p:nvPr/>
        </p:nvSpPr>
        <p:spPr>
          <a:xfrm>
            <a:off x="8707484" y="84692"/>
            <a:ext cx="2177634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200" dirty="0"/>
              <a:t>error code:</a:t>
            </a:r>
            <a:r>
              <a:rPr lang="zh-TW" altLang="en-US" sz="1200" dirty="0"/>
              <a:t> </a:t>
            </a:r>
            <a:r>
              <a:rPr lang="en-US" altLang="zh-TW" sz="1200" dirty="0"/>
              <a:t>1/2/3/4….</a:t>
            </a:r>
            <a:r>
              <a:rPr lang="zh-TW" altLang="en-US" sz="1200" dirty="0">
                <a:solidFill>
                  <a:schemeClr val="tx1"/>
                </a:solidFill>
              </a:rPr>
              <a:t> （多選）</a:t>
            </a:r>
            <a:endParaRPr lang="en-US" sz="1200" dirty="0"/>
          </a:p>
        </p:txBody>
      </p:sp>
      <p:sp>
        <p:nvSpPr>
          <p:cNvPr id="8" name="TextBox 18">
            <a:extLst>
              <a:ext uri="{FF2B5EF4-FFF2-40B4-BE49-F238E27FC236}">
                <a16:creationId xmlns:a16="http://schemas.microsoft.com/office/drawing/2014/main" id="{D9FD67C0-D97D-44F9-3DD4-A19D193AD935}"/>
              </a:ext>
            </a:extLst>
          </p:cNvPr>
          <p:cNvSpPr txBox="1"/>
          <p:nvPr/>
        </p:nvSpPr>
        <p:spPr>
          <a:xfrm>
            <a:off x="8702622" y="479231"/>
            <a:ext cx="2700228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200" dirty="0"/>
              <a:t>error description:</a:t>
            </a:r>
            <a:r>
              <a:rPr lang="zh-TW" altLang="en-US" sz="1200" dirty="0"/>
              <a:t> </a:t>
            </a:r>
            <a:r>
              <a:rPr lang="en-US" altLang="zh-TW" sz="1200" dirty="0"/>
              <a:t>1/2/3/4….</a:t>
            </a:r>
            <a:r>
              <a:rPr lang="zh-TW" altLang="en-US" sz="1200" dirty="0">
                <a:solidFill>
                  <a:schemeClr val="tx1"/>
                </a:solidFill>
              </a:rPr>
              <a:t> （多選）</a:t>
            </a:r>
            <a:endParaRPr lang="en-US" sz="1200" dirty="0"/>
          </a:p>
        </p:txBody>
      </p:sp>
      <p:sp>
        <p:nvSpPr>
          <p:cNvPr id="11" name="TextBox 20">
            <a:extLst>
              <a:ext uri="{FF2B5EF4-FFF2-40B4-BE49-F238E27FC236}">
                <a16:creationId xmlns:a16="http://schemas.microsoft.com/office/drawing/2014/main" id="{77E868B2-0E24-70A4-1FB9-CF5FE1919A10}"/>
              </a:ext>
            </a:extLst>
          </p:cNvPr>
          <p:cNvSpPr txBox="1"/>
          <p:nvPr/>
        </p:nvSpPr>
        <p:spPr>
          <a:xfrm>
            <a:off x="5571411" y="124136"/>
            <a:ext cx="2413417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200" dirty="0" err="1">
                <a:solidFill>
                  <a:schemeClr val="tx1"/>
                </a:solidFill>
              </a:rPr>
              <a:t>error_component</a:t>
            </a:r>
            <a:r>
              <a:rPr lang="en-US" sz="1200" dirty="0">
                <a:solidFill>
                  <a:schemeClr val="tx1"/>
                </a:solidFill>
              </a:rPr>
              <a:t>: S/D/</a:t>
            </a:r>
            <a:r>
              <a:rPr lang="en-US" altLang="zh-TW" sz="1200" dirty="0">
                <a:solidFill>
                  <a:schemeClr val="tx1"/>
                </a:solidFill>
              </a:rPr>
              <a:t>A</a:t>
            </a:r>
            <a:r>
              <a:rPr lang="zh-TW" altLang="en-US" sz="1200" dirty="0">
                <a:solidFill>
                  <a:schemeClr val="tx1"/>
                </a:solidFill>
              </a:rPr>
              <a:t>（多選）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13" name="TextBox 13">
            <a:extLst>
              <a:ext uri="{FF2B5EF4-FFF2-40B4-BE49-F238E27FC236}">
                <a16:creationId xmlns:a16="http://schemas.microsoft.com/office/drawing/2014/main" id="{E0587ACA-768D-F3F9-B886-07CAF4592E44}"/>
              </a:ext>
            </a:extLst>
          </p:cNvPr>
          <p:cNvSpPr txBox="1"/>
          <p:nvPr/>
        </p:nvSpPr>
        <p:spPr>
          <a:xfrm>
            <a:off x="404402" y="117194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14" name="TextBox 14">
            <a:extLst>
              <a:ext uri="{FF2B5EF4-FFF2-40B4-BE49-F238E27FC236}">
                <a16:creationId xmlns:a16="http://schemas.microsoft.com/office/drawing/2014/main" id="{552669B1-4B38-8E84-7C00-067AA9E5BB0E}"/>
              </a:ext>
            </a:extLst>
          </p:cNvPr>
          <p:cNvSpPr txBox="1"/>
          <p:nvPr/>
        </p:nvSpPr>
        <p:spPr>
          <a:xfrm>
            <a:off x="3859298" y="112109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 err="1"/>
              <a:t>Datepicker</a:t>
            </a:r>
            <a:endParaRPr lang="en-US" sz="1600" dirty="0"/>
          </a:p>
        </p:txBody>
      </p:sp>
      <p:sp>
        <p:nvSpPr>
          <p:cNvPr id="15" name="TextBox 15">
            <a:extLst>
              <a:ext uri="{FF2B5EF4-FFF2-40B4-BE49-F238E27FC236}">
                <a16:creationId xmlns:a16="http://schemas.microsoft.com/office/drawing/2014/main" id="{000D2337-F15B-C83F-DE4B-6DBDFA9F69CC}"/>
              </a:ext>
            </a:extLst>
          </p:cNvPr>
          <p:cNvSpPr txBox="1"/>
          <p:nvPr/>
        </p:nvSpPr>
        <p:spPr>
          <a:xfrm>
            <a:off x="394518" y="555582"/>
            <a:ext cx="209600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 err="1"/>
              <a:t>cardScheme</a:t>
            </a:r>
            <a:r>
              <a:rPr lang="zh-TW" altLang="en-US" sz="1600" dirty="0"/>
              <a:t>（多選）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967532270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783EF6FC-CFDB-B029-6927-980C322E7089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FCAD808-615B-43A4-7E29-080A0697E63F}"/>
              </a:ext>
            </a:extLst>
          </p:cNvPr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zh-TW" altLang="en-US" dirty="0"/>
              <a:t>商戶統計</a:t>
            </a:r>
            <a:endParaRPr lang="en-US" dirty="0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AFB9184A-2C4F-8DDF-E1A7-2CEFB8DE30D3}"/>
              </a:ext>
            </a:extLst>
          </p:cNvPr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pPr marL="342900" indent="-342900">
              <a:buFont typeface="Arial" panose="020B0604020202020204" pitchFamily="34" charset="0"/>
              <a:buChar char="•"/>
            </a:pP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0909234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5B47EC6B-4AD1-FF3F-49A5-8390CD501845}"/>
              </a:ext>
            </a:extLst>
          </p:cNvPr>
          <p:cNvSpPr txBox="1"/>
          <p:nvPr/>
        </p:nvSpPr>
        <p:spPr>
          <a:xfrm>
            <a:off x="386080" y="207581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CA4D49E-DC72-93F0-21BF-65491A7CCFEE}"/>
              </a:ext>
            </a:extLst>
          </p:cNvPr>
          <p:cNvSpPr txBox="1"/>
          <p:nvPr/>
        </p:nvSpPr>
        <p:spPr>
          <a:xfrm>
            <a:off x="3790265" y="210317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 err="1"/>
              <a:t>Datepicker</a:t>
            </a:r>
            <a:endParaRPr lang="en-US" altLang="zh-TW" sz="1600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279EB3F4-22AB-D92C-FB04-E556D4033D72}"/>
              </a:ext>
            </a:extLst>
          </p:cNvPr>
          <p:cNvSpPr txBox="1"/>
          <p:nvPr/>
        </p:nvSpPr>
        <p:spPr>
          <a:xfrm>
            <a:off x="386080" y="627363"/>
            <a:ext cx="6995954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Transaction: Top 10 volume / Success Top %10 / Success % button 10 (</a:t>
            </a:r>
            <a:r>
              <a:rPr lang="zh-TW" altLang="en-US" sz="1600" dirty="0"/>
              <a:t>單選）</a:t>
            </a:r>
            <a:endParaRPr lang="en-US" sz="1600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6B65695E-B723-6198-6C98-39B09C5A354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041765132"/>
              </p:ext>
            </p:extLst>
          </p:nvPr>
        </p:nvGraphicFramePr>
        <p:xfrm>
          <a:off x="543903" y="3545099"/>
          <a:ext cx="10528143" cy="13067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99099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2182261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2182261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2182261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2182261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239253">
                <a:tc>
                  <a:txBody>
                    <a:bodyPr/>
                    <a:lstStyle/>
                    <a:p>
                      <a:r>
                        <a:rPr lang="en-US" sz="1000" dirty="0"/>
                        <a:t>Success %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merchantName 3…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671608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AD9AD82-34C6-C424-9E98-9ED78917DD3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18886697"/>
              </p:ext>
            </p:extLst>
          </p:nvPr>
        </p:nvGraphicFramePr>
        <p:xfrm>
          <a:off x="531046" y="4967899"/>
          <a:ext cx="10550144" cy="13067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3912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21840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21840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21840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21840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239253">
                <a:tc>
                  <a:txBody>
                    <a:bodyPr/>
                    <a:lstStyle/>
                    <a:p>
                      <a:r>
                        <a:rPr lang="en-US" sz="1000" dirty="0"/>
                        <a:t>Success N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merchantName 3…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6716087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6E92278C-A83D-B16E-14A3-8435A2714A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77728778"/>
              </p:ext>
            </p:extLst>
          </p:nvPr>
        </p:nvGraphicFramePr>
        <p:xfrm>
          <a:off x="2346234" y="3796379"/>
          <a:ext cx="8725812" cy="1055421"/>
        </p:xfrm>
        <a:graphic>
          <a:graphicData uri="http://schemas.openxmlformats.org/drawingml/2006/table">
            <a:tbl>
              <a:tblPr/>
              <a:tblGrid>
                <a:gridCol w="2181453">
                  <a:extLst>
                    <a:ext uri="{9D8B030D-6E8A-4147-A177-3AD203B41FA5}">
                      <a16:colId xmlns:a16="http://schemas.microsoft.com/office/drawing/2014/main" val="1138531037"/>
                    </a:ext>
                  </a:extLst>
                </a:gridCol>
                <a:gridCol w="2181453">
                  <a:extLst>
                    <a:ext uri="{9D8B030D-6E8A-4147-A177-3AD203B41FA5}">
                      <a16:colId xmlns:a16="http://schemas.microsoft.com/office/drawing/2014/main" val="1256034911"/>
                    </a:ext>
                  </a:extLst>
                </a:gridCol>
                <a:gridCol w="2181453">
                  <a:extLst>
                    <a:ext uri="{9D8B030D-6E8A-4147-A177-3AD203B41FA5}">
                      <a16:colId xmlns:a16="http://schemas.microsoft.com/office/drawing/2014/main" val="3573930471"/>
                    </a:ext>
                  </a:extLst>
                </a:gridCol>
                <a:gridCol w="2181453">
                  <a:extLst>
                    <a:ext uri="{9D8B030D-6E8A-4147-A177-3AD203B41FA5}">
                      <a16:colId xmlns:a16="http://schemas.microsoft.com/office/drawing/2014/main" val="2417475373"/>
                    </a:ext>
                  </a:extLst>
                </a:gridCol>
              </a:tblGrid>
              <a:tr h="351807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4406900"/>
                  </a:ext>
                </a:extLst>
              </a:tr>
              <a:tr h="351807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72195205"/>
                  </a:ext>
                </a:extLst>
              </a:tr>
              <a:tr h="351807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03521117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4DB4D93D-000F-0B13-85FC-A5FA6F0DF18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19733455"/>
              </p:ext>
            </p:extLst>
          </p:nvPr>
        </p:nvGraphicFramePr>
        <p:xfrm>
          <a:off x="2346234" y="5191789"/>
          <a:ext cx="8725812" cy="1082811"/>
        </p:xfrm>
        <a:graphic>
          <a:graphicData uri="http://schemas.openxmlformats.org/drawingml/2006/table">
            <a:tbl>
              <a:tblPr/>
              <a:tblGrid>
                <a:gridCol w="2181453">
                  <a:extLst>
                    <a:ext uri="{9D8B030D-6E8A-4147-A177-3AD203B41FA5}">
                      <a16:colId xmlns:a16="http://schemas.microsoft.com/office/drawing/2014/main" val="3236612768"/>
                    </a:ext>
                  </a:extLst>
                </a:gridCol>
                <a:gridCol w="2181453">
                  <a:extLst>
                    <a:ext uri="{9D8B030D-6E8A-4147-A177-3AD203B41FA5}">
                      <a16:colId xmlns:a16="http://schemas.microsoft.com/office/drawing/2014/main" val="3361952710"/>
                    </a:ext>
                  </a:extLst>
                </a:gridCol>
                <a:gridCol w="2181453">
                  <a:extLst>
                    <a:ext uri="{9D8B030D-6E8A-4147-A177-3AD203B41FA5}">
                      <a16:colId xmlns:a16="http://schemas.microsoft.com/office/drawing/2014/main" val="1603418233"/>
                    </a:ext>
                  </a:extLst>
                </a:gridCol>
                <a:gridCol w="2181453">
                  <a:extLst>
                    <a:ext uri="{9D8B030D-6E8A-4147-A177-3AD203B41FA5}">
                      <a16:colId xmlns:a16="http://schemas.microsoft.com/office/drawing/2014/main" val="651249033"/>
                    </a:ext>
                  </a:extLst>
                </a:gridCol>
              </a:tblGrid>
              <a:tr h="360937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6499233"/>
                  </a:ext>
                </a:extLst>
              </a:tr>
              <a:tr h="360937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78748017"/>
                  </a:ext>
                </a:extLst>
              </a:tr>
              <a:tr h="360937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08210220"/>
                  </a:ext>
                </a:extLst>
              </a:tr>
            </a:tbl>
          </a:graphicData>
        </a:graphic>
      </p:graphicFrame>
      <p:graphicFrame>
        <p:nvGraphicFramePr>
          <p:cNvPr id="13" name="Chart 12">
            <a:extLst>
              <a:ext uri="{FF2B5EF4-FFF2-40B4-BE49-F238E27FC236}">
                <a16:creationId xmlns:a16="http://schemas.microsoft.com/office/drawing/2014/main" id="{6E200AD3-257F-32F5-35F3-495550E9BAE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406160143"/>
              </p:ext>
            </p:extLst>
          </p:nvPr>
        </p:nvGraphicFramePr>
        <p:xfrm>
          <a:off x="543902" y="1514533"/>
          <a:ext cx="10528144" cy="19144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E86FACDC-CCC9-0D6C-D504-931BCB9C5EB7}"/>
              </a:ext>
            </a:extLst>
          </p:cNvPr>
          <p:cNvSpPr/>
          <p:nvPr/>
        </p:nvSpPr>
        <p:spPr>
          <a:xfrm>
            <a:off x="293302" y="1434965"/>
            <a:ext cx="11144504" cy="5148621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文字方塊 1">
            <a:extLst>
              <a:ext uri="{FF2B5EF4-FFF2-40B4-BE49-F238E27FC236}">
                <a16:creationId xmlns:a16="http://schemas.microsoft.com/office/drawing/2014/main" id="{87EE8DA3-B54B-3CF7-D5DE-8D2F02CD2832}"/>
              </a:ext>
            </a:extLst>
          </p:cNvPr>
          <p:cNvSpPr txBox="1"/>
          <p:nvPr/>
        </p:nvSpPr>
        <p:spPr>
          <a:xfrm>
            <a:off x="7549371" y="448840"/>
            <a:ext cx="4423886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交易量</a:t>
            </a:r>
            <a:r>
              <a:rPr kumimoji="1" lang="en-US" altLang="zh-TW" sz="1400" dirty="0"/>
              <a:t>/</a:t>
            </a:r>
            <a:r>
              <a:rPr kumimoji="1" lang="zh-TW" altLang="en-US" sz="1400" dirty="0"/>
              <a:t>成功率最高</a:t>
            </a:r>
            <a:r>
              <a:rPr kumimoji="1" lang="en-US" altLang="zh-TW" sz="1400" dirty="0"/>
              <a:t>/</a:t>
            </a:r>
            <a:r>
              <a:rPr kumimoji="1" lang="zh-TW" altLang="en-US" sz="1400" dirty="0"/>
              <a:t>成功率最低前 </a:t>
            </a:r>
            <a:r>
              <a:rPr kumimoji="1" lang="en-US" altLang="zh-TW" sz="1400" dirty="0"/>
              <a:t>10</a:t>
            </a:r>
            <a:r>
              <a:rPr kumimoji="1" lang="zh-TW" altLang="en-US" sz="1400" dirty="0"/>
              <a:t> </a:t>
            </a:r>
            <a:r>
              <a:rPr kumimoji="1" lang="en-US" altLang="zh-TW" sz="1400" dirty="0"/>
              <a:t>merchant </a:t>
            </a:r>
            <a:r>
              <a:rPr kumimoji="1" lang="zh-TW" altLang="en-US" sz="1400" dirty="0"/>
              <a:t>排行消長</a:t>
            </a:r>
            <a:endParaRPr kumimoji="1" lang="en-US" altLang="zh-TW" sz="1400" dirty="0"/>
          </a:p>
        </p:txBody>
      </p:sp>
      <p:sp>
        <p:nvSpPr>
          <p:cNvPr id="3" name="矩形 2">
            <a:extLst>
              <a:ext uri="{FF2B5EF4-FFF2-40B4-BE49-F238E27FC236}">
                <a16:creationId xmlns:a16="http://schemas.microsoft.com/office/drawing/2014/main" id="{9BABA332-66D1-D937-468C-3AF3B62AB0C4}"/>
              </a:ext>
            </a:extLst>
          </p:cNvPr>
          <p:cNvSpPr/>
          <p:nvPr/>
        </p:nvSpPr>
        <p:spPr>
          <a:xfrm>
            <a:off x="10913560" y="5209309"/>
            <a:ext cx="1970275" cy="1648691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TW" altLang="en-US" dirty="0"/>
              <a:t>三張</a:t>
            </a:r>
          </a:p>
        </p:txBody>
      </p:sp>
    </p:spTree>
    <p:extLst>
      <p:ext uri="{BB962C8B-B14F-4D97-AF65-F5344CB8AC3E}">
        <p14:creationId xmlns:p14="http://schemas.microsoft.com/office/powerpoint/2010/main" val="1338356095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7D254157-CDED-8B19-B7E5-5DD4F2F81162}"/>
              </a:ext>
            </a:extLst>
          </p:cNvPr>
          <p:cNvSpPr txBox="1"/>
          <p:nvPr/>
        </p:nvSpPr>
        <p:spPr>
          <a:xfrm>
            <a:off x="386080" y="207581"/>
            <a:ext cx="2416111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strike="sngStrike" dirty="0"/>
              <a:t>period: Day/week/month </a:t>
            </a:r>
            <a:endParaRPr lang="en-US" sz="1600" strike="sngStrike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23E2DA1-EFA1-A486-95A4-9EACD8D99BAE}"/>
              </a:ext>
            </a:extLst>
          </p:cNvPr>
          <p:cNvSpPr txBox="1"/>
          <p:nvPr/>
        </p:nvSpPr>
        <p:spPr>
          <a:xfrm>
            <a:off x="3017545" y="213378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 err="1"/>
              <a:t>Datepicker</a:t>
            </a:r>
            <a:endParaRPr lang="en-US" altLang="zh-TW" sz="1600" dirty="0"/>
          </a:p>
        </p:txBody>
      </p:sp>
      <p:sp>
        <p:nvSpPr>
          <p:cNvPr id="6" name="TextBox 5">
            <a:extLst>
              <a:ext uri="{FF2B5EF4-FFF2-40B4-BE49-F238E27FC236}">
                <a16:creationId xmlns:a16="http://schemas.microsoft.com/office/drawing/2014/main" id="{E9CE1004-4C6E-7EBD-1142-E7668F51C82B}"/>
              </a:ext>
            </a:extLst>
          </p:cNvPr>
          <p:cNvSpPr txBox="1"/>
          <p:nvPr/>
        </p:nvSpPr>
        <p:spPr>
          <a:xfrm>
            <a:off x="386080" y="627363"/>
            <a:ext cx="6168996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Transaction: Top 10 volume, Success Top %10, Success % button 10</a:t>
            </a:r>
            <a:endParaRPr lang="en-US" sz="1600" dirty="0"/>
          </a:p>
        </p:txBody>
      </p:sp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716743B1-EC4C-CE8C-56C0-139C59FD6732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872657158"/>
              </p:ext>
            </p:extLst>
          </p:nvPr>
        </p:nvGraphicFramePr>
        <p:xfrm>
          <a:off x="429996" y="1680606"/>
          <a:ext cx="5341396" cy="31244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F6AD902-EC73-26F6-76B2-DFC9AB3545C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92414961"/>
              </p:ext>
            </p:extLst>
          </p:nvPr>
        </p:nvGraphicFramePr>
        <p:xfrm>
          <a:off x="429996" y="4869036"/>
          <a:ext cx="5341395" cy="92865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2763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308751">
                <a:tc>
                  <a:txBody>
                    <a:bodyPr/>
                    <a:lstStyle/>
                    <a:p>
                      <a:r>
                        <a:rPr lang="en-US" sz="10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</a:t>
                      </a:r>
                      <a:b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1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</a:t>
                      </a:r>
                      <a:b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2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</a:t>
                      </a:r>
                      <a:b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3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</a:t>
                      </a:r>
                      <a:b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4</a:t>
                      </a:r>
                    </a:p>
                  </a:txBody>
                  <a:tcPr marL="6350" marR="6350" marT="6350" marB="0" anchor="b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Success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Fail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</a:tbl>
          </a:graphicData>
        </a:graphic>
      </p:graphicFrame>
      <p:sp>
        <p:nvSpPr>
          <p:cNvPr id="13" name="Rectangle: Rounded Corners 12">
            <a:extLst>
              <a:ext uri="{FF2B5EF4-FFF2-40B4-BE49-F238E27FC236}">
                <a16:creationId xmlns:a16="http://schemas.microsoft.com/office/drawing/2014/main" id="{BEF10331-9C6D-52F2-8EFB-0B85D90DAE4E}"/>
              </a:ext>
            </a:extLst>
          </p:cNvPr>
          <p:cNvSpPr/>
          <p:nvPr/>
        </p:nvSpPr>
        <p:spPr>
          <a:xfrm>
            <a:off x="386080" y="1542378"/>
            <a:ext cx="5592292" cy="4408476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文字方塊 1">
            <a:extLst>
              <a:ext uri="{FF2B5EF4-FFF2-40B4-BE49-F238E27FC236}">
                <a16:creationId xmlns:a16="http://schemas.microsoft.com/office/drawing/2014/main" id="{21850E26-F55C-A762-6A8A-2AAA54E41AF2}"/>
              </a:ext>
            </a:extLst>
          </p:cNvPr>
          <p:cNvSpPr txBox="1"/>
          <p:nvPr/>
        </p:nvSpPr>
        <p:spPr>
          <a:xfrm>
            <a:off x="6812270" y="238358"/>
            <a:ext cx="5074930" cy="95410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指定時間內統計交易量最大</a:t>
            </a:r>
            <a:r>
              <a:rPr kumimoji="1" lang="en-US" altLang="zh-TW" sz="1400" dirty="0"/>
              <a:t>/</a:t>
            </a:r>
            <a:r>
              <a:rPr kumimoji="1" lang="zh-TW" altLang="en-US" sz="1400" dirty="0"/>
              <a:t>成功率最高</a:t>
            </a:r>
            <a:r>
              <a:rPr kumimoji="1" lang="en-US" altLang="zh-TW" sz="1400" dirty="0"/>
              <a:t>/</a:t>
            </a:r>
            <a:r>
              <a:rPr kumimoji="1" lang="zh-TW" altLang="en-US" sz="1400" dirty="0"/>
              <a:t>成功率最低的商戶交易狀態分析</a:t>
            </a:r>
            <a:endParaRPr kumimoji="1" lang="en-US" altLang="zh-TW" sz="1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交易量最高（最在意）的 </a:t>
            </a:r>
            <a:r>
              <a:rPr kumimoji="1" lang="en-US" altLang="zh-TW" sz="1400" dirty="0"/>
              <a:t>merchant </a:t>
            </a:r>
            <a:r>
              <a:rPr kumimoji="1" lang="zh-TW" altLang="en-US" sz="1400" dirty="0"/>
              <a:t>交易成功率分析</a:t>
            </a:r>
            <a:endParaRPr kumimoji="1" lang="en-US" altLang="zh-TW" sz="1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交易量最低的 </a:t>
            </a:r>
            <a:r>
              <a:rPr kumimoji="1" lang="en-US" altLang="zh-TW" sz="1400" dirty="0"/>
              <a:t>merchant </a:t>
            </a:r>
            <a:r>
              <a:rPr kumimoji="1" lang="zh-TW" altLang="en-US" sz="1400" dirty="0"/>
              <a:t>是否須花心力（交易量大）</a:t>
            </a:r>
            <a:endParaRPr kumimoji="1" lang="en-US" altLang="zh-TW" sz="1400" dirty="0"/>
          </a:p>
        </p:txBody>
      </p:sp>
    </p:spTree>
    <p:extLst>
      <p:ext uri="{BB962C8B-B14F-4D97-AF65-F5344CB8AC3E}">
        <p14:creationId xmlns:p14="http://schemas.microsoft.com/office/powerpoint/2010/main" val="4079352933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5B47EC6B-4AD1-FF3F-49A5-8390CD501845}"/>
              </a:ext>
            </a:extLst>
          </p:cNvPr>
          <p:cNvSpPr txBox="1"/>
          <p:nvPr/>
        </p:nvSpPr>
        <p:spPr>
          <a:xfrm>
            <a:off x="386080" y="207581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strike="sngStrike" dirty="0"/>
              <a:t>period: Day/week/month</a:t>
            </a:r>
            <a:r>
              <a:rPr lang="zh-TW" altLang="en-US" sz="1600" strike="sngStrike" dirty="0"/>
              <a:t>（單選）</a:t>
            </a:r>
            <a:r>
              <a:rPr lang="en-US" altLang="zh-TW" sz="1600" strike="sngStrike" dirty="0"/>
              <a:t> </a:t>
            </a:r>
            <a:endParaRPr lang="en-US" sz="1600" strike="sngStrike" dirty="0"/>
          </a:p>
        </p:txBody>
      </p:sp>
      <p:sp>
        <p:nvSpPr>
          <p:cNvPr id="5" name="TextBox 4">
            <a:extLst>
              <a:ext uri="{FF2B5EF4-FFF2-40B4-BE49-F238E27FC236}">
                <a16:creationId xmlns:a16="http://schemas.microsoft.com/office/drawing/2014/main" id="{0CA4D49E-DC72-93F0-21BF-65491A7CCFEE}"/>
              </a:ext>
            </a:extLst>
          </p:cNvPr>
          <p:cNvSpPr txBox="1"/>
          <p:nvPr/>
        </p:nvSpPr>
        <p:spPr>
          <a:xfrm>
            <a:off x="3790265" y="201916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 err="1"/>
              <a:t>Datepicker</a:t>
            </a:r>
            <a:endParaRPr lang="en-US" altLang="zh-TW" sz="1600" dirty="0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6B65695E-B723-6198-6C98-39B09C5A354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5639272"/>
              </p:ext>
            </p:extLst>
          </p:nvPr>
        </p:nvGraphicFramePr>
        <p:xfrm>
          <a:off x="636681" y="3611932"/>
          <a:ext cx="10528143" cy="13067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799099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2182261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2182261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2182261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2182261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239253">
                <a:tc>
                  <a:txBody>
                    <a:bodyPr/>
                    <a:lstStyle/>
                    <a:p>
                      <a:r>
                        <a:rPr lang="en-US" sz="1000" dirty="0"/>
                        <a:t>Success %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merchantName 1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merchantName 2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merchantName 3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merchantName 4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cardBIN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cardBIN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cardBIN 3</a:t>
                      </a:r>
                      <a:r>
                        <a:rPr lang="en-US" sz="1000" dirty="0"/>
                        <a:t>…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6716087"/>
                  </a:ext>
                </a:extLst>
              </a:tr>
            </a:tbl>
          </a:graphicData>
        </a:graphic>
      </p:graphicFrame>
      <p:graphicFrame>
        <p:nvGraphicFramePr>
          <p:cNvPr id="8" name="Table 7">
            <a:extLst>
              <a:ext uri="{FF2B5EF4-FFF2-40B4-BE49-F238E27FC236}">
                <a16:creationId xmlns:a16="http://schemas.microsoft.com/office/drawing/2014/main" id="{0AD9AD82-34C6-C424-9E98-9ED78917DD3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692063612"/>
              </p:ext>
            </p:extLst>
          </p:nvPr>
        </p:nvGraphicFramePr>
        <p:xfrm>
          <a:off x="623824" y="5034732"/>
          <a:ext cx="10550144" cy="130670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813912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21840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21840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21840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21840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239253">
                <a:tc>
                  <a:txBody>
                    <a:bodyPr/>
                    <a:lstStyle/>
                    <a:p>
                      <a:r>
                        <a:rPr lang="en-US" sz="1000" dirty="0"/>
                        <a:t>Success N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merchantName 1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merchantName 2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merchantName 3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0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merchantName 4</a:t>
                      </a:r>
                    </a:p>
                  </a:txBody>
                  <a:tcPr marL="6350" marR="6350" marT="6350" marB="0" anchor="b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cardBIN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cardBIN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cardBIN 3</a:t>
                      </a:r>
                      <a:r>
                        <a:rPr lang="en-US" sz="1000" dirty="0"/>
                        <a:t>…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6716087"/>
                  </a:ext>
                </a:extLst>
              </a:tr>
            </a:tbl>
          </a:graphicData>
        </a:graphic>
      </p:graphicFrame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6E92278C-A83D-B16E-14A3-8435A2714A3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32488125"/>
              </p:ext>
            </p:extLst>
          </p:nvPr>
        </p:nvGraphicFramePr>
        <p:xfrm>
          <a:off x="2439012" y="3869475"/>
          <a:ext cx="8725812" cy="1038412"/>
        </p:xfrm>
        <a:graphic>
          <a:graphicData uri="http://schemas.openxmlformats.org/drawingml/2006/table">
            <a:tbl>
              <a:tblPr/>
              <a:tblGrid>
                <a:gridCol w="2181453">
                  <a:extLst>
                    <a:ext uri="{9D8B030D-6E8A-4147-A177-3AD203B41FA5}">
                      <a16:colId xmlns:a16="http://schemas.microsoft.com/office/drawing/2014/main" val="1138531037"/>
                    </a:ext>
                  </a:extLst>
                </a:gridCol>
                <a:gridCol w="2181453">
                  <a:extLst>
                    <a:ext uri="{9D8B030D-6E8A-4147-A177-3AD203B41FA5}">
                      <a16:colId xmlns:a16="http://schemas.microsoft.com/office/drawing/2014/main" val="1256034911"/>
                    </a:ext>
                  </a:extLst>
                </a:gridCol>
                <a:gridCol w="2181453">
                  <a:extLst>
                    <a:ext uri="{9D8B030D-6E8A-4147-A177-3AD203B41FA5}">
                      <a16:colId xmlns:a16="http://schemas.microsoft.com/office/drawing/2014/main" val="3573930471"/>
                    </a:ext>
                  </a:extLst>
                </a:gridCol>
                <a:gridCol w="2181453">
                  <a:extLst>
                    <a:ext uri="{9D8B030D-6E8A-4147-A177-3AD203B41FA5}">
                      <a16:colId xmlns:a16="http://schemas.microsoft.com/office/drawing/2014/main" val="2417475373"/>
                    </a:ext>
                  </a:extLst>
                </a:gridCol>
              </a:tblGrid>
              <a:tr h="349422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4406900"/>
                  </a:ext>
                </a:extLst>
              </a:tr>
              <a:tr h="344495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72195205"/>
                  </a:ext>
                </a:extLst>
              </a:tr>
              <a:tr h="344495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03521117"/>
                  </a:ext>
                </a:extLst>
              </a:tr>
            </a:tbl>
          </a:graphicData>
        </a:graphic>
      </p:graphicFrame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4DB4D93D-000F-0B13-85FC-A5FA6F0DF18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478663129"/>
              </p:ext>
            </p:extLst>
          </p:nvPr>
        </p:nvGraphicFramePr>
        <p:xfrm>
          <a:off x="2439012" y="5278145"/>
          <a:ext cx="8734956" cy="1052541"/>
        </p:xfrm>
        <a:graphic>
          <a:graphicData uri="http://schemas.openxmlformats.org/drawingml/2006/table">
            <a:tbl>
              <a:tblPr/>
              <a:tblGrid>
                <a:gridCol w="2183739">
                  <a:extLst>
                    <a:ext uri="{9D8B030D-6E8A-4147-A177-3AD203B41FA5}">
                      <a16:colId xmlns:a16="http://schemas.microsoft.com/office/drawing/2014/main" val="3236612768"/>
                    </a:ext>
                  </a:extLst>
                </a:gridCol>
                <a:gridCol w="2183739">
                  <a:extLst>
                    <a:ext uri="{9D8B030D-6E8A-4147-A177-3AD203B41FA5}">
                      <a16:colId xmlns:a16="http://schemas.microsoft.com/office/drawing/2014/main" val="3361952710"/>
                    </a:ext>
                  </a:extLst>
                </a:gridCol>
                <a:gridCol w="2183739">
                  <a:extLst>
                    <a:ext uri="{9D8B030D-6E8A-4147-A177-3AD203B41FA5}">
                      <a16:colId xmlns:a16="http://schemas.microsoft.com/office/drawing/2014/main" val="1603418233"/>
                    </a:ext>
                  </a:extLst>
                </a:gridCol>
                <a:gridCol w="2183739">
                  <a:extLst>
                    <a:ext uri="{9D8B030D-6E8A-4147-A177-3AD203B41FA5}">
                      <a16:colId xmlns:a16="http://schemas.microsoft.com/office/drawing/2014/main" val="651249033"/>
                    </a:ext>
                  </a:extLst>
                </a:gridCol>
              </a:tblGrid>
              <a:tr h="350847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6499233"/>
                  </a:ext>
                </a:extLst>
              </a:tr>
              <a:tr h="350847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78748017"/>
                  </a:ext>
                </a:extLst>
              </a:tr>
              <a:tr h="350847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08210220"/>
                  </a:ext>
                </a:extLst>
              </a:tr>
            </a:tbl>
          </a:graphicData>
        </a:graphic>
      </p:graphicFrame>
      <p:graphicFrame>
        <p:nvGraphicFramePr>
          <p:cNvPr id="13" name="Chart 12">
            <a:extLst>
              <a:ext uri="{FF2B5EF4-FFF2-40B4-BE49-F238E27FC236}">
                <a16:creationId xmlns:a16="http://schemas.microsoft.com/office/drawing/2014/main" id="{6E200AD3-257F-32F5-35F3-495550E9BAE9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4014900758"/>
              </p:ext>
            </p:extLst>
          </p:nvPr>
        </p:nvGraphicFramePr>
        <p:xfrm>
          <a:off x="636680" y="1581366"/>
          <a:ext cx="10528144" cy="191446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4" name="Rectangle: Rounded Corners 13">
            <a:extLst>
              <a:ext uri="{FF2B5EF4-FFF2-40B4-BE49-F238E27FC236}">
                <a16:creationId xmlns:a16="http://schemas.microsoft.com/office/drawing/2014/main" id="{E86FACDC-CCC9-0D6C-D504-931BCB9C5EB7}"/>
              </a:ext>
            </a:extLst>
          </p:cNvPr>
          <p:cNvSpPr/>
          <p:nvPr/>
        </p:nvSpPr>
        <p:spPr>
          <a:xfrm>
            <a:off x="386080" y="1501798"/>
            <a:ext cx="11144504" cy="5148621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TextBox 5">
            <a:extLst>
              <a:ext uri="{FF2B5EF4-FFF2-40B4-BE49-F238E27FC236}">
                <a16:creationId xmlns:a16="http://schemas.microsoft.com/office/drawing/2014/main" id="{ECECCB22-FD67-53E1-A5C9-5AFAE4A55ABF}"/>
              </a:ext>
            </a:extLst>
          </p:cNvPr>
          <p:cNvSpPr txBox="1"/>
          <p:nvPr/>
        </p:nvSpPr>
        <p:spPr>
          <a:xfrm>
            <a:off x="386080" y="1051299"/>
            <a:ext cx="6190797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Transaction(cardBIN): Top 10 volume / Success % button 10 (</a:t>
            </a:r>
            <a:r>
              <a:rPr lang="zh-TW" altLang="en-US" sz="1600" dirty="0"/>
              <a:t>單選）</a:t>
            </a:r>
            <a:endParaRPr lang="en-US" sz="1600" dirty="0"/>
          </a:p>
        </p:txBody>
      </p:sp>
      <p:sp>
        <p:nvSpPr>
          <p:cNvPr id="2" name="TextBox 5">
            <a:extLst>
              <a:ext uri="{FF2B5EF4-FFF2-40B4-BE49-F238E27FC236}">
                <a16:creationId xmlns:a16="http://schemas.microsoft.com/office/drawing/2014/main" id="{25D9CF31-CE20-4085-2568-F6670876797F}"/>
              </a:ext>
            </a:extLst>
          </p:cNvPr>
          <p:cNvSpPr txBox="1"/>
          <p:nvPr/>
        </p:nvSpPr>
        <p:spPr>
          <a:xfrm>
            <a:off x="386079" y="643813"/>
            <a:ext cx="6271199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/>
              <a:t>Transaction(merchant): Top 10 volume / Success % button 10  (</a:t>
            </a:r>
            <a:r>
              <a:rPr lang="zh-TW" altLang="en-US" sz="1600" dirty="0"/>
              <a:t>單選）</a:t>
            </a:r>
            <a:endParaRPr lang="en-US" sz="1600" dirty="0"/>
          </a:p>
        </p:txBody>
      </p:sp>
      <p:sp>
        <p:nvSpPr>
          <p:cNvPr id="3" name="文字方塊 2">
            <a:extLst>
              <a:ext uri="{FF2B5EF4-FFF2-40B4-BE49-F238E27FC236}">
                <a16:creationId xmlns:a16="http://schemas.microsoft.com/office/drawing/2014/main" id="{AB90CB11-7A9D-9E5E-1AC9-053019E7779E}"/>
              </a:ext>
            </a:extLst>
          </p:cNvPr>
          <p:cNvSpPr txBox="1"/>
          <p:nvPr/>
        </p:nvSpPr>
        <p:spPr>
          <a:xfrm>
            <a:off x="6657278" y="147573"/>
            <a:ext cx="5615123" cy="116955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zh-TW" altLang="en-US" sz="1400" dirty="0"/>
              <a:t>指定時間內：</a:t>
            </a:r>
            <a:endParaRPr kumimoji="1" lang="en-US" altLang="zh-TW" sz="1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交易量最大的 </a:t>
            </a:r>
            <a:r>
              <a:rPr kumimoji="1" lang="en-US" altLang="zh-TW" sz="1400" dirty="0"/>
              <a:t>merchant</a:t>
            </a:r>
            <a:r>
              <a:rPr kumimoji="1" lang="zh-TW" altLang="en-US" sz="1400" dirty="0"/>
              <a:t>，其交易量最大</a:t>
            </a:r>
            <a:r>
              <a:rPr kumimoji="1" lang="en-US" altLang="zh-TW" sz="1400" dirty="0"/>
              <a:t>/ </a:t>
            </a:r>
            <a:r>
              <a:rPr kumimoji="1" lang="zh-TW" altLang="en-US" sz="1400" dirty="0"/>
              <a:t>成功率最低的卡 </a:t>
            </a:r>
            <a:r>
              <a:rPr kumimoji="1" lang="en-US" altLang="zh-TW" sz="1400" dirty="0"/>
              <a:t>BIN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 交易成功率最低的 </a:t>
            </a:r>
            <a:r>
              <a:rPr kumimoji="1" lang="en-US" altLang="zh-TW" sz="1400" dirty="0"/>
              <a:t>merchant</a:t>
            </a:r>
            <a:r>
              <a:rPr kumimoji="1" lang="zh-TW" altLang="en-US" sz="1400" dirty="0"/>
              <a:t>，其交易量最大</a:t>
            </a:r>
            <a:r>
              <a:rPr kumimoji="1" lang="en-US" altLang="zh-TW" sz="1400" dirty="0"/>
              <a:t>/ </a:t>
            </a:r>
            <a:r>
              <a:rPr kumimoji="1" lang="zh-TW" altLang="en-US" sz="1400" dirty="0"/>
              <a:t>成功率最低的卡 </a:t>
            </a:r>
            <a:r>
              <a:rPr kumimoji="1" lang="en-US" altLang="zh-TW" sz="1400" dirty="0"/>
              <a:t>BIN</a:t>
            </a:r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在前頁鎖定交易量大但成功率低的商戶後，可在這裡選擇對應時間區段，看成功率低是否來自特定卡 </a:t>
            </a:r>
            <a:r>
              <a:rPr kumimoji="1" lang="en-US" altLang="zh-TW" sz="1400" dirty="0"/>
              <a:t>BIN </a:t>
            </a:r>
          </a:p>
        </p:txBody>
      </p:sp>
      <p:sp>
        <p:nvSpPr>
          <p:cNvPr id="6" name="矩形 5">
            <a:extLst>
              <a:ext uri="{FF2B5EF4-FFF2-40B4-BE49-F238E27FC236}">
                <a16:creationId xmlns:a16="http://schemas.microsoft.com/office/drawing/2014/main" id="{25FF4735-8BB7-8A3F-D2DC-5ABE33FE916B}"/>
              </a:ext>
            </a:extLst>
          </p:cNvPr>
          <p:cNvSpPr/>
          <p:nvPr/>
        </p:nvSpPr>
        <p:spPr>
          <a:xfrm>
            <a:off x="8920387" y="4858837"/>
            <a:ext cx="2244437" cy="1658489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en-US" altLang="zh-TW" dirty="0"/>
              <a:t>Merchant </a:t>
            </a:r>
            <a:r>
              <a:rPr kumimoji="1" lang="zh-TW" altLang="en-US" dirty="0"/>
              <a:t>分開動態長</a:t>
            </a:r>
          </a:p>
        </p:txBody>
      </p:sp>
    </p:spTree>
    <p:extLst>
      <p:ext uri="{BB962C8B-B14F-4D97-AF65-F5344CB8AC3E}">
        <p14:creationId xmlns:p14="http://schemas.microsoft.com/office/powerpoint/2010/main" val="408035361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Chart 3">
            <a:extLst>
              <a:ext uri="{FF2B5EF4-FFF2-40B4-BE49-F238E27FC236}">
                <a16:creationId xmlns:a16="http://schemas.microsoft.com/office/drawing/2014/main" id="{947C5772-02AB-3F7A-2CA3-72720EA582F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124659648"/>
              </p:ext>
            </p:extLst>
          </p:nvPr>
        </p:nvGraphicFramePr>
        <p:xfrm>
          <a:off x="402846" y="1656897"/>
          <a:ext cx="5341396" cy="31244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BC3D9BF4-5099-1159-72A1-9DBAB85F40A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17891359"/>
              </p:ext>
            </p:extLst>
          </p:nvPr>
        </p:nvGraphicFramePr>
        <p:xfrm>
          <a:off x="394518" y="4945070"/>
          <a:ext cx="5341395" cy="92625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2763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308751">
                <a:tc>
                  <a:txBody>
                    <a:bodyPr/>
                    <a:lstStyle/>
                    <a:p>
                      <a:r>
                        <a:rPr lang="en-US" sz="10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Success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Fail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</a:tbl>
          </a:graphicData>
        </a:graphic>
      </p:graphicFrame>
      <p:sp>
        <p:nvSpPr>
          <p:cNvPr id="6" name="Rectangle: Rounded Corners 5">
            <a:extLst>
              <a:ext uri="{FF2B5EF4-FFF2-40B4-BE49-F238E27FC236}">
                <a16:creationId xmlns:a16="http://schemas.microsoft.com/office/drawing/2014/main" id="{5433F161-7CC1-6911-06FF-906123E93AF9}"/>
              </a:ext>
            </a:extLst>
          </p:cNvPr>
          <p:cNvSpPr/>
          <p:nvPr/>
        </p:nvSpPr>
        <p:spPr>
          <a:xfrm>
            <a:off x="291086" y="1538024"/>
            <a:ext cx="5586984" cy="5178609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0A682070-BF19-9207-FF19-DDBA34B32006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42845169"/>
              </p:ext>
            </p:extLst>
          </p:nvPr>
        </p:nvGraphicFramePr>
        <p:xfrm>
          <a:off x="6330698" y="2082998"/>
          <a:ext cx="5018024" cy="121920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93646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90398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0">
                <a:tc>
                  <a:txBody>
                    <a:bodyPr/>
                    <a:lstStyle/>
                    <a:p>
                      <a:r>
                        <a:rPr lang="en-US" sz="10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黑體-簡 中黑"/>
                        </a:rPr>
                        <a:t>Y - Frictionless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黑體-簡 中黑"/>
                        </a:rPr>
                        <a:t>Y - Challenge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黑體-簡 中黑"/>
                        </a:rPr>
                        <a:t>A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  <a:tr h="0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000" b="0" i="0" u="none" strike="noStrike" dirty="0">
                          <a:solidFill>
                            <a:srgbClr val="000000"/>
                          </a:solidFill>
                          <a:effectLst/>
                          <a:latin typeface="黑體-簡 中黑"/>
                        </a:rPr>
                        <a:t>I</a:t>
                      </a:r>
                    </a:p>
                  </a:txBody>
                  <a:tcPr marL="6350" marR="6350" marT="6350" marB="0"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32058426"/>
                  </a:ext>
                </a:extLst>
              </a:tr>
            </a:tbl>
          </a:graphicData>
        </a:graphic>
      </p:graphicFrame>
      <p:graphicFrame>
        <p:nvGraphicFramePr>
          <p:cNvPr id="8" name="Chart 7">
            <a:extLst>
              <a:ext uri="{FF2B5EF4-FFF2-40B4-BE49-F238E27FC236}">
                <a16:creationId xmlns:a16="http://schemas.microsoft.com/office/drawing/2014/main" id="{B3CA5E94-E9C7-810D-584E-5C1537F143CC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024945354"/>
              </p:ext>
            </p:extLst>
          </p:nvPr>
        </p:nvGraphicFramePr>
        <p:xfrm>
          <a:off x="6330698" y="168249"/>
          <a:ext cx="5018024" cy="182880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sp>
        <p:nvSpPr>
          <p:cNvPr id="9" name="Rectangle: Rounded Corners 8">
            <a:extLst>
              <a:ext uri="{FF2B5EF4-FFF2-40B4-BE49-F238E27FC236}">
                <a16:creationId xmlns:a16="http://schemas.microsoft.com/office/drawing/2014/main" id="{58961F62-FDA7-4672-AC9D-CC7F46C5BECA}"/>
              </a:ext>
            </a:extLst>
          </p:cNvPr>
          <p:cNvSpPr/>
          <p:nvPr/>
        </p:nvSpPr>
        <p:spPr>
          <a:xfrm>
            <a:off x="6113124" y="137161"/>
            <a:ext cx="5586984" cy="3291839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0" name="Table 9">
            <a:extLst>
              <a:ext uri="{FF2B5EF4-FFF2-40B4-BE49-F238E27FC236}">
                <a16:creationId xmlns:a16="http://schemas.microsoft.com/office/drawing/2014/main" id="{393501D3-EB64-1740-059A-1F8707B5641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318116113"/>
              </p:ext>
            </p:extLst>
          </p:nvPr>
        </p:nvGraphicFramePr>
        <p:xfrm>
          <a:off x="6330698" y="5390697"/>
          <a:ext cx="5018024" cy="975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504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190197">
                <a:tc>
                  <a:txBody>
                    <a:bodyPr/>
                    <a:lstStyle/>
                    <a:p>
                      <a:r>
                        <a:rPr lang="en-US" sz="10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190197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R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190197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U</a:t>
                      </a:r>
                      <a:r>
                        <a:rPr lang="en-US" sz="1000" dirty="0"/>
                        <a:t>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190197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N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graphicFrame>
        <p:nvGraphicFramePr>
          <p:cNvPr id="11" name="Chart 10">
            <a:extLst>
              <a:ext uri="{FF2B5EF4-FFF2-40B4-BE49-F238E27FC236}">
                <a16:creationId xmlns:a16="http://schemas.microsoft.com/office/drawing/2014/main" id="{EBCB0E57-3C3E-217D-D1C5-D5F43FA0061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681007257"/>
              </p:ext>
            </p:extLst>
          </p:nvPr>
        </p:nvGraphicFramePr>
        <p:xfrm>
          <a:off x="6330698" y="3674055"/>
          <a:ext cx="5018024" cy="1702617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sp>
        <p:nvSpPr>
          <p:cNvPr id="12" name="Rectangle: Rounded Corners 11">
            <a:extLst>
              <a:ext uri="{FF2B5EF4-FFF2-40B4-BE49-F238E27FC236}">
                <a16:creationId xmlns:a16="http://schemas.microsoft.com/office/drawing/2014/main" id="{E5EA48EC-3BC9-ED79-C42B-D7886535C163}"/>
              </a:ext>
            </a:extLst>
          </p:cNvPr>
          <p:cNvSpPr/>
          <p:nvPr/>
        </p:nvSpPr>
        <p:spPr>
          <a:xfrm>
            <a:off x="6095852" y="3460088"/>
            <a:ext cx="5586984" cy="3291839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1F3CFCDF-AABA-0660-CDF1-A620E80DE93B}"/>
              </a:ext>
            </a:extLst>
          </p:cNvPr>
          <p:cNvSpPr txBox="1"/>
          <p:nvPr/>
        </p:nvSpPr>
        <p:spPr>
          <a:xfrm>
            <a:off x="253939" y="154772"/>
            <a:ext cx="2860911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400" dirty="0"/>
              <a:t>period: Day/week/month</a:t>
            </a:r>
            <a:r>
              <a:rPr lang="zh-TW" altLang="en-US" sz="1400" dirty="0"/>
              <a:t>（單選）</a:t>
            </a:r>
            <a:r>
              <a:rPr lang="en-US" altLang="zh-TW" sz="1400" dirty="0"/>
              <a:t> </a:t>
            </a:r>
            <a:endParaRPr lang="en-US" sz="1400" dirty="0"/>
          </a:p>
        </p:txBody>
      </p:sp>
      <p:sp>
        <p:nvSpPr>
          <p:cNvPr id="15" name="TextBox 14">
            <a:extLst>
              <a:ext uri="{FF2B5EF4-FFF2-40B4-BE49-F238E27FC236}">
                <a16:creationId xmlns:a16="http://schemas.microsoft.com/office/drawing/2014/main" id="{045D9671-C8EF-363C-DB2F-E964D11EBACA}"/>
              </a:ext>
            </a:extLst>
          </p:cNvPr>
          <p:cNvSpPr txBox="1"/>
          <p:nvPr/>
        </p:nvSpPr>
        <p:spPr>
          <a:xfrm>
            <a:off x="3178139" y="168249"/>
            <a:ext cx="1030475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400" dirty="0" err="1"/>
              <a:t>Datepicker</a:t>
            </a:r>
            <a:endParaRPr lang="en-US" sz="1400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417D45EE-4D47-47BD-C96D-EDFC7F72D47A}"/>
              </a:ext>
            </a:extLst>
          </p:cNvPr>
          <p:cNvSpPr txBox="1"/>
          <p:nvPr/>
        </p:nvSpPr>
        <p:spPr>
          <a:xfrm>
            <a:off x="4266248" y="169230"/>
            <a:ext cx="1779970" cy="307777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400" dirty="0" err="1"/>
              <a:t>cardScheme</a:t>
            </a:r>
            <a:r>
              <a:rPr lang="zh-TW" altLang="en-US" sz="1400" dirty="0"/>
              <a:t>（多選）</a:t>
            </a:r>
            <a:endParaRPr lang="en-US" sz="1400" dirty="0"/>
          </a:p>
        </p:txBody>
      </p:sp>
      <p:sp>
        <p:nvSpPr>
          <p:cNvPr id="2" name="文字方塊 1">
            <a:extLst>
              <a:ext uri="{FF2B5EF4-FFF2-40B4-BE49-F238E27FC236}">
                <a16:creationId xmlns:a16="http://schemas.microsoft.com/office/drawing/2014/main" id="{8557FF7F-E424-3D68-E516-4A19C47E5544}"/>
              </a:ext>
            </a:extLst>
          </p:cNvPr>
          <p:cNvSpPr txBox="1"/>
          <p:nvPr/>
        </p:nvSpPr>
        <p:spPr>
          <a:xfrm>
            <a:off x="245538" y="676540"/>
            <a:ext cx="2621487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交易成功率趨勢</a:t>
            </a:r>
            <a:endParaRPr kumimoji="1" lang="en-US" altLang="zh-TW" sz="1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en-US" altLang="zh-TW" sz="1400" dirty="0"/>
              <a:t>Challenge/Frictionless </a:t>
            </a:r>
            <a:r>
              <a:rPr kumimoji="1" lang="zh-TW" altLang="en-US" sz="1400" dirty="0"/>
              <a:t>比率</a:t>
            </a:r>
            <a:endParaRPr kumimoji="1" lang="en-US" altLang="zh-TW" sz="1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失敗狀態分析</a:t>
            </a:r>
          </a:p>
        </p:txBody>
      </p:sp>
    </p:spTree>
    <p:extLst>
      <p:ext uri="{BB962C8B-B14F-4D97-AF65-F5344CB8AC3E}">
        <p14:creationId xmlns:p14="http://schemas.microsoft.com/office/powerpoint/2010/main" val="4111901958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5672B2-181F-DBA8-AB03-2BD31ABBC83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altLang="zh-TW" dirty="0"/>
              <a:t>Data spec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89201240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55C1D47-51A0-7672-90A0-76D16BA394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C857B08C-29D4-A62C-6008-2FF5D33936E0}"/>
              </a:ext>
            </a:extLst>
          </p:cNvPr>
          <p:cNvGraphicFramePr>
            <a:graphicFrameLocks noGrp="1"/>
          </p:cNvGraphicFramePr>
          <p:nvPr/>
        </p:nvGraphicFramePr>
        <p:xfrm>
          <a:off x="386078" y="3781949"/>
          <a:ext cx="5341395" cy="1432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2763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239253">
                <a:tc>
                  <a:txBody>
                    <a:bodyPr/>
                    <a:lstStyle/>
                    <a:p>
                      <a:r>
                        <a:rPr lang="en-US" sz="1000" dirty="0"/>
                        <a:t>Success %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merchantName 3…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6716087"/>
                  </a:ext>
                </a:extLst>
              </a:tr>
            </a:tbl>
          </a:graphicData>
        </a:graphic>
      </p:graphicFrame>
      <p:sp>
        <p:nvSpPr>
          <p:cNvPr id="6" name="Rectangle 5">
            <a:extLst>
              <a:ext uri="{FF2B5EF4-FFF2-40B4-BE49-F238E27FC236}">
                <a16:creationId xmlns:a16="http://schemas.microsoft.com/office/drawing/2014/main" id="{2024B8B5-CD41-6013-FC6B-864E8B5B20E2}"/>
              </a:ext>
            </a:extLst>
          </p:cNvPr>
          <p:cNvSpPr/>
          <p:nvPr/>
        </p:nvSpPr>
        <p:spPr>
          <a:xfrm>
            <a:off x="6272784" y="594360"/>
            <a:ext cx="5533136" cy="552297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1" name="Table 10">
            <a:extLst>
              <a:ext uri="{FF2B5EF4-FFF2-40B4-BE49-F238E27FC236}">
                <a16:creationId xmlns:a16="http://schemas.microsoft.com/office/drawing/2014/main" id="{C2C4F025-0D98-3D91-4CFE-98CA19FCF0EB}"/>
              </a:ext>
            </a:extLst>
          </p:cNvPr>
          <p:cNvGraphicFramePr>
            <a:graphicFrameLocks noGrp="1"/>
          </p:cNvGraphicFramePr>
          <p:nvPr/>
        </p:nvGraphicFramePr>
        <p:xfrm>
          <a:off x="398937" y="5302282"/>
          <a:ext cx="5341395" cy="14325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2763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239253">
                <a:tc>
                  <a:txBody>
                    <a:bodyPr/>
                    <a:lstStyle/>
                    <a:p>
                      <a:r>
                        <a:rPr lang="en-US" sz="1000" dirty="0"/>
                        <a:t>Success N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54287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merchantName 3…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6716087"/>
                  </a:ext>
                </a:extLst>
              </a:tr>
            </a:tbl>
          </a:graphicData>
        </a:graphic>
      </p:graphicFrame>
      <p:graphicFrame>
        <p:nvGraphicFramePr>
          <p:cNvPr id="13" name="Table 12">
            <a:extLst>
              <a:ext uri="{FF2B5EF4-FFF2-40B4-BE49-F238E27FC236}">
                <a16:creationId xmlns:a16="http://schemas.microsoft.com/office/drawing/2014/main" id="{79B82715-34DB-C150-1712-156EE72C117A}"/>
              </a:ext>
            </a:extLst>
          </p:cNvPr>
          <p:cNvGraphicFramePr>
            <a:graphicFrameLocks noGrp="1"/>
          </p:cNvGraphicFramePr>
          <p:nvPr/>
        </p:nvGraphicFramePr>
        <p:xfrm>
          <a:off x="1300479" y="4014216"/>
          <a:ext cx="4426992" cy="1200294"/>
        </p:xfrm>
        <a:graphic>
          <a:graphicData uri="http://schemas.openxmlformats.org/drawingml/2006/table">
            <a:tbl>
              <a:tblPr/>
              <a:tblGrid>
                <a:gridCol w="1106748">
                  <a:extLst>
                    <a:ext uri="{9D8B030D-6E8A-4147-A177-3AD203B41FA5}">
                      <a16:colId xmlns:a16="http://schemas.microsoft.com/office/drawing/2014/main" val="1138531037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1256034911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3573930471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2417475373"/>
                    </a:ext>
                  </a:extLst>
                </a:gridCol>
              </a:tblGrid>
              <a:tr h="400098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4406900"/>
                  </a:ext>
                </a:extLst>
              </a:tr>
              <a:tr h="400098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72195205"/>
                  </a:ext>
                </a:extLst>
              </a:tr>
              <a:tr h="400098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03521117"/>
                  </a:ext>
                </a:extLst>
              </a:tr>
            </a:tbl>
          </a:graphicData>
        </a:graphic>
      </p:graphicFrame>
      <p:graphicFrame>
        <p:nvGraphicFramePr>
          <p:cNvPr id="15" name="Table 14">
            <a:extLst>
              <a:ext uri="{FF2B5EF4-FFF2-40B4-BE49-F238E27FC236}">
                <a16:creationId xmlns:a16="http://schemas.microsoft.com/office/drawing/2014/main" id="{816400CC-789F-5F68-FFBC-F39A433C9A84}"/>
              </a:ext>
            </a:extLst>
          </p:cNvPr>
          <p:cNvGraphicFramePr>
            <a:graphicFrameLocks noGrp="1"/>
          </p:cNvGraphicFramePr>
          <p:nvPr/>
        </p:nvGraphicFramePr>
        <p:xfrm>
          <a:off x="1300479" y="5535930"/>
          <a:ext cx="4426992" cy="1198911"/>
        </p:xfrm>
        <a:graphic>
          <a:graphicData uri="http://schemas.openxmlformats.org/drawingml/2006/table">
            <a:tbl>
              <a:tblPr/>
              <a:tblGrid>
                <a:gridCol w="1106748">
                  <a:extLst>
                    <a:ext uri="{9D8B030D-6E8A-4147-A177-3AD203B41FA5}">
                      <a16:colId xmlns:a16="http://schemas.microsoft.com/office/drawing/2014/main" val="3236612768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3361952710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1603418233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651249033"/>
                    </a:ext>
                  </a:extLst>
                </a:gridCol>
              </a:tblGrid>
              <a:tr h="399637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6499233"/>
                  </a:ext>
                </a:extLst>
              </a:tr>
              <a:tr h="399637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78748017"/>
                  </a:ext>
                </a:extLst>
              </a:tr>
              <a:tr h="399637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08210220"/>
                  </a:ext>
                </a:extLst>
              </a:tr>
            </a:tbl>
          </a:graphicData>
        </a:graphic>
      </p:graphicFrame>
      <p:graphicFrame>
        <p:nvGraphicFramePr>
          <p:cNvPr id="12" name="Chart 11">
            <a:extLst>
              <a:ext uri="{FF2B5EF4-FFF2-40B4-BE49-F238E27FC236}">
                <a16:creationId xmlns:a16="http://schemas.microsoft.com/office/drawing/2014/main" id="{7BABD8D6-DA31-1DEB-B485-03904CBDFE4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657138806"/>
              </p:ext>
            </p:extLst>
          </p:nvPr>
        </p:nvGraphicFramePr>
        <p:xfrm>
          <a:off x="303066" y="900477"/>
          <a:ext cx="5533136" cy="242469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文字方塊 1">
            <a:extLst>
              <a:ext uri="{FF2B5EF4-FFF2-40B4-BE49-F238E27FC236}">
                <a16:creationId xmlns:a16="http://schemas.microsoft.com/office/drawing/2014/main" id="{5A50C26B-6E21-00E4-1C31-1C42DB093BBF}"/>
              </a:ext>
            </a:extLst>
          </p:cNvPr>
          <p:cNvSpPr txBox="1"/>
          <p:nvPr/>
        </p:nvSpPr>
        <p:spPr>
          <a:xfrm>
            <a:off x="6272783" y="740664"/>
            <a:ext cx="5533136" cy="489364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資料來源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dirty="0"/>
              <a:t>目標 </a:t>
            </a:r>
            <a:r>
              <a:rPr lang="en" altLang="zh-TW" sz="1200" dirty="0"/>
              <a:t>requestor </a:t>
            </a:r>
            <a:r>
              <a:rPr lang="zh-TW" altLang="en-US" sz="1200" dirty="0"/>
              <a:t>的交易量</a:t>
            </a:r>
            <a:endParaRPr lang="en-US" altLang="zh-TW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篩選條件</a:t>
            </a:r>
            <a:endParaRPr lang="en-US" altLang="zh-TW" sz="1200" b="1" dirty="0"/>
          </a:p>
          <a:p>
            <a:r>
              <a:rPr lang="en-US" altLang="zh-TW" sz="1200" b="1" dirty="0"/>
              <a:t>Transaction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Top 10 volume</a:t>
            </a:r>
            <a:r>
              <a:rPr lang="zh-TW" altLang="en-US" sz="1200" dirty="0"/>
              <a:t>：交易量前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 </a:t>
            </a:r>
            <a:r>
              <a:rPr lang="en-US" altLang="zh-TW" sz="1200" dirty="0"/>
              <a:t>merchant</a:t>
            </a:r>
            <a:r>
              <a:rPr lang="zh-TW" altLang="en-US" sz="1200" dirty="0"/>
              <a:t>（預設）</a:t>
            </a:r>
            <a:endParaRPr lang="en-US" altLang="zh-TW" sz="12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Success Top %10</a:t>
            </a:r>
            <a:r>
              <a:rPr lang="zh-TW" altLang="en-US" sz="1200" dirty="0"/>
              <a:t>：</a:t>
            </a:r>
            <a:r>
              <a:rPr lang="zh-TW" altLang="en-US" sz="1200" dirty="0">
                <a:solidFill>
                  <a:schemeClr val="tx1"/>
                </a:solidFill>
              </a:rPr>
              <a:t>交易成功率最高的前 </a:t>
            </a:r>
            <a:r>
              <a:rPr lang="en-US" altLang="zh-TW" sz="1200" dirty="0">
                <a:solidFill>
                  <a:schemeClr val="tx1"/>
                </a:solidFill>
              </a:rPr>
              <a:t>10 </a:t>
            </a:r>
            <a:r>
              <a:rPr lang="zh-TW" altLang="en-US" sz="1200" dirty="0">
                <a:solidFill>
                  <a:schemeClr val="tx1"/>
                </a:solidFill>
              </a:rPr>
              <a:t>大 </a:t>
            </a:r>
            <a:r>
              <a:rPr lang="en-US" altLang="zh-TW" sz="1200" dirty="0"/>
              <a:t>merchant</a:t>
            </a:r>
            <a:endParaRPr lang="en-US" altLang="zh-TW" sz="1200" dirty="0">
              <a:solidFill>
                <a:schemeClr val="tx1"/>
              </a:solidFill>
            </a:endParaRP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Success % button 10</a:t>
            </a:r>
            <a:r>
              <a:rPr lang="zh-TW" altLang="en-US" sz="1200" dirty="0"/>
              <a:t>：</a:t>
            </a:r>
            <a:r>
              <a:rPr lang="zh-TW" altLang="en-US" sz="1200" dirty="0">
                <a:solidFill>
                  <a:schemeClr val="tx1"/>
                </a:solidFill>
              </a:rPr>
              <a:t>交易成功率最低的前 </a:t>
            </a:r>
            <a:r>
              <a:rPr lang="en-US" altLang="zh-TW" sz="1200" dirty="0">
                <a:solidFill>
                  <a:schemeClr val="tx1"/>
                </a:solidFill>
              </a:rPr>
              <a:t>10 </a:t>
            </a:r>
            <a:r>
              <a:rPr lang="zh-TW" altLang="en-US" sz="1200" dirty="0">
                <a:solidFill>
                  <a:schemeClr val="tx1"/>
                </a:solidFill>
              </a:rPr>
              <a:t>大 </a:t>
            </a:r>
            <a:r>
              <a:rPr lang="en-US" altLang="zh-TW" sz="1200" dirty="0"/>
              <a:t>merchant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圖形</a:t>
            </a: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altLang="zh-TW" sz="1200" b="1" dirty="0"/>
              <a:t>X </a:t>
            </a:r>
            <a:r>
              <a:rPr lang="zh-TW" altLang="en-US" sz="1200" b="1" dirty="0"/>
              <a:t>軸</a:t>
            </a:r>
            <a:r>
              <a:rPr lang="zh-TW" altLang="en-US" sz="1200" dirty="0"/>
              <a:t>：時間軸，以篩選的 </a:t>
            </a:r>
            <a:r>
              <a:rPr lang="en" altLang="zh-TW" sz="1200" dirty="0"/>
              <a:t>period </a:t>
            </a:r>
            <a:r>
              <a:rPr lang="zh-TW" altLang="en-US" sz="1200" dirty="0"/>
              <a:t>為單位</a:t>
            </a:r>
            <a:br>
              <a:rPr lang="zh-TW" altLang="en-US" sz="1200" dirty="0"/>
            </a:br>
            <a:r>
              <a:rPr lang="en" altLang="zh-TW" sz="1200" b="1" dirty="0"/>
              <a:t>Y </a:t>
            </a:r>
            <a:r>
              <a:rPr lang="zh-TW" altLang="en-US" sz="1200" b="1" dirty="0"/>
              <a:t>軸</a:t>
            </a:r>
            <a:r>
              <a:rPr lang="zh-TW" altLang="en-US" sz="1200" dirty="0"/>
              <a:t>：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堆疊圖：顯示</a:t>
            </a:r>
            <a:r>
              <a:rPr lang="en-US" altLang="zh-TW" sz="1200" dirty="0"/>
              <a:t> merchant </a:t>
            </a:r>
            <a:r>
              <a:rPr lang="zh-TW" altLang="en-US" sz="1200" dirty="0"/>
              <a:t>交易量 </a:t>
            </a:r>
            <a:r>
              <a:rPr lang="en-US" altLang="zh-TW" sz="1200" dirty="0"/>
              <a:t>(</a:t>
            </a:r>
            <a:r>
              <a:rPr lang="en" altLang="zh-TW" sz="1200" dirty="0"/>
              <a:t>count)</a:t>
            </a:r>
          </a:p>
          <a:p>
            <a:pPr marL="0" lvl="7"/>
            <a:r>
              <a:rPr lang="zh-TW" altLang="en-US" sz="1200" b="1" dirty="0"/>
              <a:t>排序</a:t>
            </a:r>
            <a:r>
              <a:rPr lang="zh-TW" altLang="en-US" sz="1200" dirty="0"/>
              <a:t>：依照篩選條件排序。例如：若篩選條件是「交易量前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</a:t>
            </a:r>
            <a:r>
              <a:rPr lang="zh-TW" altLang="en-US" sz="1200" dirty="0">
                <a:solidFill>
                  <a:schemeClr val="tx1"/>
                </a:solidFill>
              </a:rPr>
              <a:t>商戶</a:t>
            </a:r>
            <a:r>
              <a:rPr lang="zh-TW" altLang="en-US" sz="1200" dirty="0"/>
              <a:t>」，則由下到上為交易量最大的 </a:t>
            </a:r>
            <a:r>
              <a:rPr lang="en-US" altLang="zh-TW" sz="1200" dirty="0"/>
              <a:t>merchant </a:t>
            </a:r>
            <a:r>
              <a:rPr lang="zh-TW" altLang="en-US" sz="1200" dirty="0"/>
              <a:t>到最小的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表格</a:t>
            </a:r>
            <a:endParaRPr lang="zh-TW" altLang="en-US" sz="12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表頭：時間區間，以篩選的 </a:t>
            </a:r>
            <a:r>
              <a:rPr lang="en" altLang="zh-TW" sz="1200" dirty="0"/>
              <a:t>period </a:t>
            </a:r>
            <a:r>
              <a:rPr lang="zh-TW" altLang="en-US" sz="1200" dirty="0"/>
              <a:t>為單位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strike="sngStrike" dirty="0"/>
              <a:t>欄位：只列出最近一個 </a:t>
            </a:r>
            <a:r>
              <a:rPr lang="en-US" altLang="zh-TW" sz="1200" strike="sngStrike" dirty="0"/>
              <a:t>period </a:t>
            </a:r>
            <a:r>
              <a:rPr lang="zh-TW" altLang="en-US" sz="1200" strike="sngStrike" dirty="0"/>
              <a:t>的 </a:t>
            </a:r>
            <a:r>
              <a:rPr lang="en-US" altLang="zh-TW" sz="1200" strike="sngStrike" dirty="0"/>
              <a:t>merchantName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內容：顯示交易狀態是成功的數量</a:t>
            </a:r>
            <a:r>
              <a:rPr lang="en-US" altLang="zh-TW" sz="1200" dirty="0"/>
              <a:t>(count)</a:t>
            </a:r>
            <a:r>
              <a:rPr lang="zh-TW" altLang="en-US" sz="1200" dirty="0"/>
              <a:t>和成功率</a:t>
            </a:r>
            <a:r>
              <a:rPr lang="en-US" altLang="zh-TW" sz="1200" dirty="0"/>
              <a:t>(</a:t>
            </a:r>
            <a:r>
              <a:rPr lang="en" altLang="zh-TW" sz="1200" dirty="0"/>
              <a:t>%)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交易狀態成功： </a:t>
            </a:r>
            <a:r>
              <a:rPr lang="en" altLang="zh-TW" sz="1200" dirty="0"/>
              <a:t>transStatus </a:t>
            </a:r>
            <a:r>
              <a:rPr lang="zh-TW" altLang="en-US" sz="1200" dirty="0"/>
              <a:t>為 </a:t>
            </a:r>
            <a:r>
              <a:rPr lang="en" altLang="zh-TW" sz="1200" dirty="0"/>
              <a:t>Y</a:t>
            </a:r>
            <a:r>
              <a:rPr lang="zh-TW" altLang="en" sz="1200" dirty="0"/>
              <a:t>、 </a:t>
            </a:r>
            <a:r>
              <a:rPr lang="en" altLang="zh-TW" sz="1200" dirty="0"/>
              <a:t>A </a:t>
            </a:r>
            <a:r>
              <a:rPr lang="zh-TW" altLang="en" sz="1200" dirty="0"/>
              <a:t>、 </a:t>
            </a:r>
            <a:r>
              <a:rPr lang="en" altLang="zh-TW" sz="1200" dirty="0"/>
              <a:t>I </a:t>
            </a:r>
            <a:r>
              <a:rPr lang="zh-TW" altLang="en-US" sz="1200" dirty="0"/>
              <a:t>交易數加總</a:t>
            </a:r>
            <a:endParaRPr lang="en-US" altLang="zh-TW" sz="12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lang="zh-TW" altLang="en-US" sz="1200" dirty="0"/>
              <a:t>排序：照最近一個 </a:t>
            </a:r>
            <a:r>
              <a:rPr lang="en-US" altLang="zh-TW" sz="1200" dirty="0"/>
              <a:t>period </a:t>
            </a:r>
            <a:r>
              <a:rPr lang="zh-TW" altLang="en-US" sz="1200" dirty="0"/>
              <a:t>的 </a:t>
            </a:r>
            <a:r>
              <a:rPr lang="en-US" altLang="zh-TW" sz="1200" dirty="0"/>
              <a:t>merchantName </a:t>
            </a:r>
            <a:r>
              <a:rPr lang="zh-TW" altLang="en-US" sz="1200" dirty="0"/>
              <a:t>由大到小排序</a:t>
            </a:r>
            <a:endParaRPr lang="en" altLang="zh-TW" sz="1200" dirty="0"/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endParaRPr lang="zh-TW" altLang="en-US" sz="1200" dirty="0"/>
          </a:p>
          <a:p>
            <a:r>
              <a:rPr lang="zh-TW" altLang="en-US" sz="1200" b="1" dirty="0"/>
              <a:t>熱力圖</a:t>
            </a:r>
            <a:r>
              <a:rPr lang="zh-TW" altLang="en-US" sz="1200" dirty="0"/>
              <a:t>：在同個 </a:t>
            </a:r>
            <a:r>
              <a:rPr lang="en-US" altLang="zh-TW" sz="1200" dirty="0"/>
              <a:t>period </a:t>
            </a:r>
            <a:r>
              <a:rPr lang="zh-TW" altLang="en-US" sz="1200" dirty="0"/>
              <a:t>內，數字越大，顏色越深</a:t>
            </a:r>
          </a:p>
          <a:p>
            <a:endParaRPr kumimoji="1" lang="zh-TW" altLang="en-US" sz="1200" dirty="0"/>
          </a:p>
        </p:txBody>
      </p:sp>
      <p:sp>
        <p:nvSpPr>
          <p:cNvPr id="7" name="TextBox 3">
            <a:extLst>
              <a:ext uri="{FF2B5EF4-FFF2-40B4-BE49-F238E27FC236}">
                <a16:creationId xmlns:a16="http://schemas.microsoft.com/office/drawing/2014/main" id="{8E212121-446F-06F0-42CE-0B118367E145}"/>
              </a:ext>
            </a:extLst>
          </p:cNvPr>
          <p:cNvSpPr txBox="1"/>
          <p:nvPr/>
        </p:nvSpPr>
        <p:spPr>
          <a:xfrm>
            <a:off x="386080" y="207581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8" name="TextBox 4">
            <a:extLst>
              <a:ext uri="{FF2B5EF4-FFF2-40B4-BE49-F238E27FC236}">
                <a16:creationId xmlns:a16="http://schemas.microsoft.com/office/drawing/2014/main" id="{129A87E9-2F60-2F75-3D42-2F5CCD60EB13}"/>
              </a:ext>
            </a:extLst>
          </p:cNvPr>
          <p:cNvSpPr txBox="1"/>
          <p:nvPr/>
        </p:nvSpPr>
        <p:spPr>
          <a:xfrm>
            <a:off x="3790265" y="176864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 err="1"/>
              <a:t>Datepicker</a:t>
            </a:r>
            <a:endParaRPr lang="en-US" altLang="zh-TW" sz="1600" dirty="0"/>
          </a:p>
        </p:txBody>
      </p:sp>
      <p:sp>
        <p:nvSpPr>
          <p:cNvPr id="9" name="TextBox 5">
            <a:extLst>
              <a:ext uri="{FF2B5EF4-FFF2-40B4-BE49-F238E27FC236}">
                <a16:creationId xmlns:a16="http://schemas.microsoft.com/office/drawing/2014/main" id="{91E302DE-17D9-5938-21CE-6EEB985B1EEA}"/>
              </a:ext>
            </a:extLst>
          </p:cNvPr>
          <p:cNvSpPr txBox="1"/>
          <p:nvPr/>
        </p:nvSpPr>
        <p:spPr>
          <a:xfrm>
            <a:off x="5105737" y="176864"/>
            <a:ext cx="6995954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Transaction: Top 10 volume / Success Top %10 / Success % button 10 (</a:t>
            </a:r>
            <a:r>
              <a:rPr lang="zh-TW" altLang="en-US" sz="1600" dirty="0"/>
              <a:t>單選）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4119726454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EA3AC276-4AC2-4F77-11D4-B202FB367EE0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806E30B6-EF57-D3D9-F6B3-3F6F679BCE7F}"/>
              </a:ext>
            </a:extLst>
          </p:cNvPr>
          <p:cNvGraphicFramePr/>
          <p:nvPr/>
        </p:nvGraphicFramePr>
        <p:xfrm>
          <a:off x="386080" y="740664"/>
          <a:ext cx="5341396" cy="31244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F43F6D60-7BCD-89C6-7299-5ECD09391E55}"/>
              </a:ext>
            </a:extLst>
          </p:cNvPr>
          <p:cNvGraphicFramePr>
            <a:graphicFrameLocks noGrp="1"/>
          </p:cNvGraphicFramePr>
          <p:nvPr/>
        </p:nvGraphicFramePr>
        <p:xfrm>
          <a:off x="386080" y="3929094"/>
          <a:ext cx="5341395" cy="110363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2763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308751">
                <a:tc>
                  <a:txBody>
                    <a:bodyPr/>
                    <a:lstStyle/>
                    <a:p>
                      <a:r>
                        <a:rPr lang="en-US" sz="12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</a:t>
                      </a:r>
                      <a:b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1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</a:t>
                      </a:r>
                      <a:b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2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</a:t>
                      </a:r>
                      <a:b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3</a:t>
                      </a:r>
                    </a:p>
                  </a:txBody>
                  <a:tcPr marL="6350" marR="6350" marT="6350" marB="0" anchor="b"/>
                </a:tc>
                <a:tc>
                  <a:txBody>
                    <a:bodyPr/>
                    <a:lstStyle/>
                    <a:p>
                      <a:pPr marL="0" algn="ctr" defTabSz="914400" rtl="0" eaLnBrk="1" fontAlgn="b" latinLnBrk="0" hangingPunct="1">
                        <a:buNone/>
                      </a:pPr>
                      <a: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merchant</a:t>
                      </a:r>
                      <a:b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</a:br>
                      <a:r>
                        <a:rPr lang="en-US" sz="1200" b="1" kern="1200" dirty="0">
                          <a:solidFill>
                            <a:schemeClr val="lt1"/>
                          </a:solidFill>
                          <a:latin typeface="+mn-lt"/>
                          <a:ea typeface="+mn-ea"/>
                          <a:cs typeface="+mn-cs"/>
                        </a:rPr>
                        <a:t>Name 4</a:t>
                      </a:r>
                    </a:p>
                  </a:txBody>
                  <a:tcPr marL="6350" marR="6350" marT="6350" marB="0" anchor="b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Success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Fail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</a:tbl>
          </a:graphicData>
        </a:graphic>
      </p:graphicFrame>
      <p:sp>
        <p:nvSpPr>
          <p:cNvPr id="6" name="Rectangle 5">
            <a:extLst>
              <a:ext uri="{FF2B5EF4-FFF2-40B4-BE49-F238E27FC236}">
                <a16:creationId xmlns:a16="http://schemas.microsoft.com/office/drawing/2014/main" id="{1FD7A978-FE99-E57D-3002-8B0538760645}"/>
              </a:ext>
            </a:extLst>
          </p:cNvPr>
          <p:cNvSpPr/>
          <p:nvPr/>
        </p:nvSpPr>
        <p:spPr>
          <a:xfrm>
            <a:off x="6272784" y="594360"/>
            <a:ext cx="5533136" cy="552297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文字方塊 1">
            <a:extLst>
              <a:ext uri="{FF2B5EF4-FFF2-40B4-BE49-F238E27FC236}">
                <a16:creationId xmlns:a16="http://schemas.microsoft.com/office/drawing/2014/main" id="{65362B22-D8C3-7B8F-D442-E44541443087}"/>
              </a:ext>
            </a:extLst>
          </p:cNvPr>
          <p:cNvSpPr txBox="1"/>
          <p:nvPr/>
        </p:nvSpPr>
        <p:spPr>
          <a:xfrm>
            <a:off x="6272783" y="740664"/>
            <a:ext cx="5533136" cy="563231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資料來源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dirty="0"/>
              <a:t>目標 </a:t>
            </a:r>
            <a:r>
              <a:rPr lang="en" altLang="zh-TW" sz="1200" dirty="0"/>
              <a:t>requestor </a:t>
            </a:r>
            <a:r>
              <a:rPr lang="zh-TW" altLang="en-US" sz="1200" dirty="0"/>
              <a:t>的交易量</a:t>
            </a:r>
            <a:endParaRPr lang="en-US" altLang="zh-TW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篩選條件</a:t>
            </a:r>
            <a:endParaRPr lang="en-US" altLang="zh-TW" sz="1200" b="1" dirty="0"/>
          </a:p>
          <a:p>
            <a:r>
              <a:rPr lang="en-US" altLang="zh-TW" sz="1200" b="1" dirty="0"/>
              <a:t>Transaction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Top 10 volume</a:t>
            </a:r>
            <a:r>
              <a:rPr lang="zh-TW" altLang="en-US" sz="1200" dirty="0"/>
              <a:t>：交易量前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 </a:t>
            </a:r>
            <a:r>
              <a:rPr lang="en-US" altLang="zh-TW" sz="1200" dirty="0"/>
              <a:t>merchant</a:t>
            </a:r>
            <a:r>
              <a:rPr lang="zh-TW" altLang="en-US" sz="1200" dirty="0"/>
              <a:t>（預設）</a:t>
            </a:r>
            <a:endParaRPr lang="en-US" altLang="zh-TW" sz="12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Success Top %10</a:t>
            </a:r>
            <a:r>
              <a:rPr lang="zh-TW" altLang="en-US" sz="1200" dirty="0"/>
              <a:t>：</a:t>
            </a:r>
            <a:r>
              <a:rPr lang="zh-TW" altLang="en-US" sz="1200" dirty="0">
                <a:solidFill>
                  <a:schemeClr val="tx1"/>
                </a:solidFill>
              </a:rPr>
              <a:t>交易成功率最高的前 </a:t>
            </a:r>
            <a:r>
              <a:rPr lang="en-US" altLang="zh-TW" sz="1200" dirty="0">
                <a:solidFill>
                  <a:schemeClr val="tx1"/>
                </a:solidFill>
              </a:rPr>
              <a:t>10 </a:t>
            </a:r>
            <a:r>
              <a:rPr lang="zh-TW" altLang="en-US" sz="1200" dirty="0">
                <a:solidFill>
                  <a:schemeClr val="tx1"/>
                </a:solidFill>
              </a:rPr>
              <a:t>大 </a:t>
            </a:r>
            <a:r>
              <a:rPr lang="en-US" altLang="zh-TW" sz="1200" dirty="0"/>
              <a:t>merchant</a:t>
            </a:r>
            <a:endParaRPr lang="en-US" altLang="zh-TW" sz="1200" dirty="0">
              <a:solidFill>
                <a:schemeClr val="tx1"/>
              </a:solidFill>
            </a:endParaRP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Success % button 10</a:t>
            </a:r>
            <a:r>
              <a:rPr lang="zh-TW" altLang="en-US" sz="1200" dirty="0"/>
              <a:t>：</a:t>
            </a:r>
            <a:r>
              <a:rPr lang="zh-TW" altLang="en-US" sz="1200" dirty="0">
                <a:solidFill>
                  <a:schemeClr val="tx1"/>
                </a:solidFill>
              </a:rPr>
              <a:t>交易成功率最低的前 </a:t>
            </a:r>
            <a:r>
              <a:rPr lang="en-US" altLang="zh-TW" sz="1200" dirty="0">
                <a:solidFill>
                  <a:schemeClr val="tx1"/>
                </a:solidFill>
              </a:rPr>
              <a:t>10 </a:t>
            </a:r>
            <a:r>
              <a:rPr lang="zh-TW" altLang="en-US" sz="1200" dirty="0">
                <a:solidFill>
                  <a:schemeClr val="tx1"/>
                </a:solidFill>
              </a:rPr>
              <a:t>大 </a:t>
            </a:r>
            <a:r>
              <a:rPr lang="en-US" altLang="zh-TW" sz="1200" dirty="0"/>
              <a:t>merchant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圖形</a:t>
            </a: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altLang="zh-TW" sz="1200" b="1" dirty="0"/>
              <a:t>X </a:t>
            </a:r>
            <a:r>
              <a:rPr lang="zh-TW" altLang="en-US" sz="1200" b="1" dirty="0"/>
              <a:t>軸</a:t>
            </a:r>
            <a:r>
              <a:rPr lang="zh-TW" altLang="en-US" sz="1200" dirty="0"/>
              <a:t>：以篩選的 </a:t>
            </a:r>
            <a:r>
              <a:rPr lang="en-US" altLang="zh-TW" sz="1200" dirty="0"/>
              <a:t>merchant</a:t>
            </a:r>
            <a:r>
              <a:rPr lang="en" altLang="zh-TW" sz="1200" dirty="0"/>
              <a:t> </a:t>
            </a:r>
            <a:r>
              <a:rPr lang="zh-TW" altLang="en-US" sz="1200" dirty="0"/>
              <a:t>為單位</a:t>
            </a:r>
            <a:br>
              <a:rPr lang="zh-TW" altLang="en-US" sz="1200" dirty="0"/>
            </a:br>
            <a:r>
              <a:rPr lang="en" altLang="zh-TW" sz="1200" b="1" dirty="0"/>
              <a:t>Y </a:t>
            </a:r>
            <a:r>
              <a:rPr lang="zh-TW" altLang="en-US" sz="1200" b="1" dirty="0"/>
              <a:t>軸</a:t>
            </a:r>
            <a:r>
              <a:rPr lang="zh-TW" altLang="en-US" sz="1200" dirty="0"/>
              <a:t>：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長條圖：顯示交易量 </a:t>
            </a:r>
            <a:r>
              <a:rPr lang="en-US" altLang="zh-TW" sz="1200" dirty="0"/>
              <a:t>(</a:t>
            </a:r>
            <a:r>
              <a:rPr lang="en" altLang="zh-TW" sz="1200" dirty="0"/>
              <a:t>count)</a:t>
            </a:r>
          </a:p>
          <a:p>
            <a:pPr marL="285750" lvl="1" indent="-285750">
              <a:buFont typeface="Arial" panose="020B0604020202020204" pitchFamily="34" charset="0"/>
              <a:buChar char="•"/>
            </a:pPr>
            <a:r>
              <a:rPr lang="zh-TW" altLang="en-US" sz="1200" dirty="0"/>
              <a:t>折線圖：顯示「成功率</a:t>
            </a:r>
            <a:r>
              <a:rPr lang="en-US" altLang="zh-TW" sz="1200" dirty="0"/>
              <a:t>(%) </a:t>
            </a:r>
            <a:r>
              <a:rPr lang="zh-TW" altLang="en-US" sz="1200" dirty="0"/>
              <a:t>」和「失敗率</a:t>
            </a:r>
            <a:r>
              <a:rPr lang="en-US" altLang="zh-TW" sz="1200" dirty="0"/>
              <a:t>(%)</a:t>
            </a:r>
            <a:r>
              <a:rPr lang="zh-TW" altLang="en-US" sz="1200" dirty="0"/>
              <a:t>」</a:t>
            </a:r>
          </a:p>
          <a:p>
            <a:pPr marL="285750" lvl="7" indent="-285750">
              <a:buFont typeface="Arial" panose="020B0604020202020204" pitchFamily="34" charset="0"/>
              <a:buChar char="•"/>
            </a:pPr>
            <a:r>
              <a:rPr lang="zh-TW" altLang="en-US" sz="1200" dirty="0"/>
              <a:t>成功率定義：</a:t>
            </a:r>
            <a:r>
              <a:rPr lang="en-US" altLang="zh-TW" sz="1200" dirty="0"/>
              <a:t>(</a:t>
            </a:r>
            <a:r>
              <a:rPr lang="en" altLang="zh-TW" sz="1200" dirty="0"/>
              <a:t>transStatus </a:t>
            </a:r>
            <a:r>
              <a:rPr lang="zh-TW" altLang="en-US" sz="1200" dirty="0"/>
              <a:t>為 </a:t>
            </a:r>
            <a:r>
              <a:rPr lang="en" altLang="zh-TW" sz="1200" dirty="0"/>
              <a:t>Y</a:t>
            </a:r>
            <a:r>
              <a:rPr lang="zh-TW" altLang="en" sz="1200" dirty="0"/>
              <a:t>、 </a:t>
            </a:r>
            <a:r>
              <a:rPr lang="en" altLang="zh-TW" sz="1200" dirty="0"/>
              <a:t>A </a:t>
            </a:r>
            <a:r>
              <a:rPr lang="zh-TW" altLang="en" sz="1200" dirty="0"/>
              <a:t>、 </a:t>
            </a:r>
            <a:r>
              <a:rPr lang="en" altLang="zh-TW" sz="1200" dirty="0"/>
              <a:t>I </a:t>
            </a:r>
            <a:r>
              <a:rPr lang="zh-TW" altLang="en-US" sz="1200" dirty="0"/>
              <a:t>交易數加總</a:t>
            </a:r>
            <a:r>
              <a:rPr lang="en-US" altLang="zh-TW" sz="1200" dirty="0"/>
              <a:t>)</a:t>
            </a:r>
            <a:r>
              <a:rPr lang="zh-TW" altLang="en-US" sz="1200" dirty="0"/>
              <a:t> </a:t>
            </a:r>
            <a:r>
              <a:rPr lang="en-US" altLang="zh-TW" sz="1200" dirty="0"/>
              <a:t>/ </a:t>
            </a:r>
            <a:r>
              <a:rPr lang="zh-TW" altLang="en-US" sz="1200" dirty="0"/>
              <a:t>總交易量</a:t>
            </a:r>
          </a:p>
          <a:p>
            <a:pPr marL="285750" lvl="7" indent="-285750">
              <a:buFont typeface="Arial" panose="020B0604020202020204" pitchFamily="34" charset="0"/>
              <a:buChar char="•"/>
            </a:pPr>
            <a:r>
              <a:rPr lang="zh-TW" altLang="en-US" sz="1200" dirty="0"/>
              <a:t>失敗率定義：</a:t>
            </a:r>
            <a:r>
              <a:rPr lang="en-US" altLang="zh-TW" sz="1200" dirty="0"/>
              <a:t>(</a:t>
            </a:r>
            <a:r>
              <a:rPr lang="zh-TW" altLang="en-US" sz="1200" dirty="0"/>
              <a:t>全部交易數量 </a:t>
            </a:r>
            <a:r>
              <a:rPr lang="en-US" altLang="zh-TW" sz="1200" dirty="0"/>
              <a:t>- </a:t>
            </a:r>
            <a:r>
              <a:rPr lang="en" altLang="zh-TW" sz="1200" dirty="0"/>
              <a:t>Y - A - I) / </a:t>
            </a:r>
            <a:r>
              <a:rPr lang="zh-TW" altLang="en-US" sz="1200" dirty="0"/>
              <a:t>總交易量</a:t>
            </a:r>
            <a:endParaRPr lang="en-US" altLang="zh-TW" sz="1200" dirty="0"/>
          </a:p>
          <a:p>
            <a:pPr marL="0" lvl="7"/>
            <a:r>
              <a:rPr lang="zh-TW" altLang="en-US" sz="1200" b="1" dirty="0"/>
              <a:t>排序</a:t>
            </a:r>
            <a:r>
              <a:rPr lang="zh-TW" altLang="en-US" sz="1200" dirty="0"/>
              <a:t>：依照篩選條件排序。例如：若篩選條件是「交易量前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</a:t>
            </a:r>
            <a:r>
              <a:rPr lang="zh-TW" altLang="en-US" sz="1200" dirty="0">
                <a:solidFill>
                  <a:schemeClr val="tx1"/>
                </a:solidFill>
              </a:rPr>
              <a:t>商戶</a:t>
            </a:r>
            <a:r>
              <a:rPr lang="zh-TW" altLang="en-US" sz="1200" dirty="0"/>
              <a:t>」，則由左到右為交易量最大的 </a:t>
            </a:r>
            <a:r>
              <a:rPr lang="en-US" altLang="zh-TW" sz="1200" dirty="0"/>
              <a:t>merchant </a:t>
            </a:r>
            <a:r>
              <a:rPr lang="zh-TW" altLang="en-US" sz="1200" dirty="0"/>
              <a:t>到最小的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表格</a:t>
            </a:r>
            <a:endParaRPr lang="zh-TW" altLang="en-US" sz="12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表頭：以篩選的 </a:t>
            </a:r>
            <a:r>
              <a:rPr lang="en-US" altLang="zh-TW" sz="1200" dirty="0"/>
              <a:t>merchant</a:t>
            </a:r>
            <a:r>
              <a:rPr lang="zh-TW" altLang="en-US" sz="1200" dirty="0"/>
              <a:t>為單位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欄位：</a:t>
            </a:r>
            <a:r>
              <a:rPr lang="en" altLang="zh-TW" sz="1200" dirty="0"/>
              <a:t>Success</a:t>
            </a:r>
            <a:r>
              <a:rPr lang="zh-TW" altLang="en" sz="1200" dirty="0"/>
              <a:t>、</a:t>
            </a:r>
            <a:r>
              <a:rPr lang="en" altLang="zh-TW" sz="1200" dirty="0"/>
              <a:t>Fail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內容：顯示交易狀態是成功的數量和交易狀態是失敗的數量</a:t>
            </a:r>
            <a:r>
              <a:rPr lang="en-US" altLang="zh-TW" sz="1200" dirty="0"/>
              <a:t>(</a:t>
            </a:r>
            <a:r>
              <a:rPr lang="en" altLang="zh-TW" sz="1200" dirty="0"/>
              <a:t>count)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交易狀態成功： </a:t>
            </a:r>
            <a:r>
              <a:rPr lang="en" altLang="zh-TW" sz="1200" dirty="0"/>
              <a:t>transStatus </a:t>
            </a:r>
            <a:r>
              <a:rPr lang="zh-TW" altLang="en-US" sz="1200" dirty="0"/>
              <a:t>為 </a:t>
            </a:r>
            <a:r>
              <a:rPr lang="en" altLang="zh-TW" sz="1200" dirty="0"/>
              <a:t>Y</a:t>
            </a:r>
            <a:r>
              <a:rPr lang="zh-TW" altLang="en" sz="1200" dirty="0"/>
              <a:t>、 </a:t>
            </a:r>
            <a:r>
              <a:rPr lang="en" altLang="zh-TW" sz="1200" dirty="0"/>
              <a:t>A </a:t>
            </a:r>
            <a:r>
              <a:rPr lang="zh-TW" altLang="en" sz="1200" dirty="0"/>
              <a:t>、 </a:t>
            </a:r>
            <a:r>
              <a:rPr lang="en" altLang="zh-TW" sz="1200" dirty="0"/>
              <a:t>I </a:t>
            </a:r>
            <a:r>
              <a:rPr lang="zh-TW" altLang="en-US" sz="1200" dirty="0"/>
              <a:t>交易數加總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交易狀態失敗： 全部交易數量 </a:t>
            </a:r>
            <a:r>
              <a:rPr lang="en-US" altLang="zh-TW" sz="1200" dirty="0"/>
              <a:t>– </a:t>
            </a:r>
            <a:r>
              <a:rPr lang="zh-TW" altLang="en-US" sz="1200" dirty="0"/>
              <a:t>交易狀態為成功的數量</a:t>
            </a:r>
            <a:endParaRPr lang="en-US" altLang="zh-TW" sz="1200" dirty="0"/>
          </a:p>
          <a:p>
            <a:r>
              <a:rPr lang="zh-TW" altLang="en-US" sz="1200" b="1" dirty="0"/>
              <a:t>排序</a:t>
            </a:r>
            <a:r>
              <a:rPr lang="zh-TW" altLang="en-US" sz="1200" dirty="0"/>
              <a:t>：依照篩選條件排序。例如：若篩選條件是「交易量前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</a:t>
            </a:r>
            <a:r>
              <a:rPr lang="zh-TW" altLang="en-US" sz="1200" dirty="0">
                <a:solidFill>
                  <a:schemeClr val="tx1"/>
                </a:solidFill>
              </a:rPr>
              <a:t>商戶</a:t>
            </a:r>
            <a:r>
              <a:rPr lang="zh-TW" altLang="en-US" sz="1200" dirty="0"/>
              <a:t>」，則由左到右為交易量最大的 </a:t>
            </a:r>
            <a:r>
              <a:rPr lang="en-US" altLang="zh-TW" sz="1200" dirty="0"/>
              <a:t>merchant </a:t>
            </a:r>
            <a:r>
              <a:rPr lang="zh-TW" altLang="en-US" sz="1200" dirty="0"/>
              <a:t>到最小的</a:t>
            </a:r>
          </a:p>
          <a:p>
            <a:pPr marR="0" lvl="0" algn="l" rtl="0">
              <a:spcBef>
                <a:spcPts val="0"/>
              </a:spcBef>
              <a:spcAft>
                <a:spcPts val="0"/>
              </a:spcAft>
            </a:pPr>
            <a:endParaRPr lang="zh-TW" altLang="en-US" sz="1200" dirty="0"/>
          </a:p>
          <a:p>
            <a:endParaRPr kumimoji="1" lang="zh-TW" altLang="en-US" sz="1200" dirty="0"/>
          </a:p>
        </p:txBody>
      </p:sp>
      <p:sp>
        <p:nvSpPr>
          <p:cNvPr id="3" name="TextBox 3">
            <a:extLst>
              <a:ext uri="{FF2B5EF4-FFF2-40B4-BE49-F238E27FC236}">
                <a16:creationId xmlns:a16="http://schemas.microsoft.com/office/drawing/2014/main" id="{51FE55EA-FCCF-FDCC-AE1E-795217E2FDAB}"/>
              </a:ext>
            </a:extLst>
          </p:cNvPr>
          <p:cNvSpPr txBox="1"/>
          <p:nvPr/>
        </p:nvSpPr>
        <p:spPr>
          <a:xfrm>
            <a:off x="386080" y="207581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strike="sngStrike" dirty="0"/>
              <a:t>period: Day/week/month</a:t>
            </a:r>
            <a:r>
              <a:rPr lang="zh-TW" altLang="en-US" sz="1600" strike="sngStrike" dirty="0"/>
              <a:t>（單選）</a:t>
            </a:r>
            <a:r>
              <a:rPr lang="en-US" altLang="zh-TW" sz="1600" strike="sngStrike" dirty="0"/>
              <a:t> </a:t>
            </a:r>
            <a:endParaRPr lang="en-US" sz="1600" strike="sngStrike" dirty="0"/>
          </a:p>
        </p:txBody>
      </p:sp>
      <p:sp>
        <p:nvSpPr>
          <p:cNvPr id="8" name="TextBox 4">
            <a:extLst>
              <a:ext uri="{FF2B5EF4-FFF2-40B4-BE49-F238E27FC236}">
                <a16:creationId xmlns:a16="http://schemas.microsoft.com/office/drawing/2014/main" id="{CF4AD7AD-6675-222F-3294-998D5F3F6DAF}"/>
              </a:ext>
            </a:extLst>
          </p:cNvPr>
          <p:cNvSpPr txBox="1"/>
          <p:nvPr/>
        </p:nvSpPr>
        <p:spPr>
          <a:xfrm>
            <a:off x="3790265" y="176864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 err="1"/>
              <a:t>Datepicker</a:t>
            </a:r>
            <a:endParaRPr lang="en-US" altLang="zh-TW" sz="1600" dirty="0"/>
          </a:p>
        </p:txBody>
      </p:sp>
      <p:sp>
        <p:nvSpPr>
          <p:cNvPr id="9" name="TextBox 5">
            <a:extLst>
              <a:ext uri="{FF2B5EF4-FFF2-40B4-BE49-F238E27FC236}">
                <a16:creationId xmlns:a16="http://schemas.microsoft.com/office/drawing/2014/main" id="{7F1FE512-A191-2F30-E8A5-5609CAD499D5}"/>
              </a:ext>
            </a:extLst>
          </p:cNvPr>
          <p:cNvSpPr txBox="1"/>
          <p:nvPr/>
        </p:nvSpPr>
        <p:spPr>
          <a:xfrm>
            <a:off x="5105737" y="176864"/>
            <a:ext cx="6995954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Transaction: Top 10 volume / Success Top %10 / Success % button 10 (</a:t>
            </a:r>
            <a:r>
              <a:rPr lang="zh-TW" altLang="en-US" sz="1600" dirty="0"/>
              <a:t>單選）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1227108914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>
          <a:extLst>
            <a:ext uri="{FF2B5EF4-FFF2-40B4-BE49-F238E27FC236}">
              <a16:creationId xmlns:a16="http://schemas.microsoft.com/office/drawing/2014/main" id="{255C1D47-51A0-7672-90A0-76D16BA39445}"/>
            </a:ext>
          </a:extLst>
        </p:cNvPr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Rectangle 5">
            <a:extLst>
              <a:ext uri="{FF2B5EF4-FFF2-40B4-BE49-F238E27FC236}">
                <a16:creationId xmlns:a16="http://schemas.microsoft.com/office/drawing/2014/main" id="{2024B8B5-CD41-6013-FC6B-864E8B5B20E2}"/>
              </a:ext>
            </a:extLst>
          </p:cNvPr>
          <p:cNvSpPr/>
          <p:nvPr/>
        </p:nvSpPr>
        <p:spPr>
          <a:xfrm>
            <a:off x="6259927" y="1211865"/>
            <a:ext cx="5533136" cy="5522976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2" name="Chart 11">
            <a:extLst>
              <a:ext uri="{FF2B5EF4-FFF2-40B4-BE49-F238E27FC236}">
                <a16:creationId xmlns:a16="http://schemas.microsoft.com/office/drawing/2014/main" id="{7BABD8D6-DA31-1DEB-B485-03904CBDFE4A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47733804"/>
              </p:ext>
            </p:extLst>
          </p:nvPr>
        </p:nvGraphicFramePr>
        <p:xfrm>
          <a:off x="303066" y="1156954"/>
          <a:ext cx="5533136" cy="242469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sp>
        <p:nvSpPr>
          <p:cNvPr id="2" name="文字方塊 1">
            <a:extLst>
              <a:ext uri="{FF2B5EF4-FFF2-40B4-BE49-F238E27FC236}">
                <a16:creationId xmlns:a16="http://schemas.microsoft.com/office/drawing/2014/main" id="{5A50C26B-6E21-00E4-1C31-1C42DB093BBF}"/>
              </a:ext>
            </a:extLst>
          </p:cNvPr>
          <p:cNvSpPr txBox="1"/>
          <p:nvPr/>
        </p:nvSpPr>
        <p:spPr>
          <a:xfrm>
            <a:off x="6259927" y="1316319"/>
            <a:ext cx="5533136" cy="5447645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資料來源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dirty="0"/>
              <a:t>目標 </a:t>
            </a:r>
            <a:r>
              <a:rPr lang="en" altLang="zh-TW" sz="1200" dirty="0"/>
              <a:t>requestor </a:t>
            </a:r>
            <a:r>
              <a:rPr lang="zh-TW" altLang="en-US" sz="1200" dirty="0"/>
              <a:t>的交易量</a:t>
            </a:r>
            <a:endParaRPr lang="en-US" altLang="zh-TW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en-US" altLang="zh-TW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篩選條件</a:t>
            </a:r>
            <a:endParaRPr lang="en-US" altLang="zh-TW" sz="1200" b="1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-US" altLang="zh-TW" sz="1200" b="1" dirty="0"/>
              <a:t>Transaction(merchant)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Top 10 volume</a:t>
            </a:r>
            <a:r>
              <a:rPr lang="zh-TW" altLang="en-US" sz="1200" dirty="0"/>
              <a:t>：交易量前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 </a:t>
            </a:r>
            <a:r>
              <a:rPr lang="en-US" altLang="zh-TW" sz="1200" dirty="0"/>
              <a:t>merchant </a:t>
            </a:r>
            <a:r>
              <a:rPr lang="zh-TW" altLang="en-US" sz="1200" dirty="0"/>
              <a:t>（預設）</a:t>
            </a:r>
            <a:endParaRPr lang="en-US" altLang="zh-TW" sz="12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Success % button 10</a:t>
            </a:r>
            <a:r>
              <a:rPr lang="zh-TW" altLang="en-US" sz="1200" dirty="0"/>
              <a:t>：</a:t>
            </a:r>
            <a:r>
              <a:rPr lang="zh-TW" altLang="en-US" sz="1200" dirty="0">
                <a:solidFill>
                  <a:schemeClr val="tx1"/>
                </a:solidFill>
              </a:rPr>
              <a:t>交易成功率最低的前 </a:t>
            </a:r>
            <a:r>
              <a:rPr lang="en-US" altLang="zh-TW" sz="1200" dirty="0">
                <a:solidFill>
                  <a:schemeClr val="tx1"/>
                </a:solidFill>
              </a:rPr>
              <a:t>10 </a:t>
            </a:r>
            <a:r>
              <a:rPr lang="zh-TW" altLang="en-US" sz="1200" dirty="0">
                <a:solidFill>
                  <a:schemeClr val="tx1"/>
                </a:solidFill>
              </a:rPr>
              <a:t>大 </a:t>
            </a:r>
            <a:r>
              <a:rPr lang="en-US" altLang="zh-TW" sz="1200" dirty="0"/>
              <a:t>merchant</a:t>
            </a:r>
            <a:endParaRPr lang="en-US" altLang="zh-TW" sz="1200" b="1" dirty="0"/>
          </a:p>
          <a:p>
            <a:r>
              <a:rPr lang="en-US" altLang="zh-TW" sz="1200" b="1" dirty="0"/>
              <a:t>Transaction(cardBIN)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Top 10 volume</a:t>
            </a:r>
            <a:r>
              <a:rPr lang="zh-TW" altLang="en-US" sz="1200" dirty="0"/>
              <a:t>：交易量前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 </a:t>
            </a:r>
            <a:r>
              <a:rPr lang="en-US" altLang="zh-TW" sz="1200" dirty="0"/>
              <a:t>cardBIN </a:t>
            </a:r>
            <a:r>
              <a:rPr lang="zh-TW" altLang="en-US" sz="1200" dirty="0"/>
              <a:t>（預設）</a:t>
            </a:r>
            <a:endParaRPr lang="en-US" altLang="zh-TW" sz="12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en-US" altLang="zh-TW" sz="1200" dirty="0"/>
              <a:t>Success % button 10</a:t>
            </a:r>
            <a:r>
              <a:rPr lang="zh-TW" altLang="en-US" sz="1200" dirty="0"/>
              <a:t>：</a:t>
            </a:r>
            <a:r>
              <a:rPr lang="zh-TW" altLang="en-US" sz="1200" dirty="0">
                <a:solidFill>
                  <a:schemeClr val="tx1"/>
                </a:solidFill>
              </a:rPr>
              <a:t>交易成功率最低的前 </a:t>
            </a:r>
            <a:r>
              <a:rPr lang="en-US" altLang="zh-TW" sz="1200" dirty="0">
                <a:solidFill>
                  <a:schemeClr val="tx1"/>
                </a:solidFill>
              </a:rPr>
              <a:t>10 </a:t>
            </a:r>
            <a:r>
              <a:rPr lang="zh-TW" altLang="en-US" sz="1200" dirty="0">
                <a:solidFill>
                  <a:schemeClr val="tx1"/>
                </a:solidFill>
              </a:rPr>
              <a:t>大 </a:t>
            </a:r>
            <a:r>
              <a:rPr lang="en-US" altLang="zh-TW" sz="1200" dirty="0"/>
              <a:t>cardBIN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圖形</a:t>
            </a: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altLang="zh-TW" sz="1200" b="1" dirty="0"/>
              <a:t>X </a:t>
            </a:r>
            <a:r>
              <a:rPr lang="zh-TW" altLang="en-US" sz="1200" b="1" dirty="0"/>
              <a:t>軸</a:t>
            </a:r>
            <a:r>
              <a:rPr lang="zh-TW" altLang="en-US" sz="1200" dirty="0"/>
              <a:t>：以篩選的 </a:t>
            </a:r>
            <a:r>
              <a:rPr lang="en-US" altLang="zh-TW" sz="1200" dirty="0"/>
              <a:t>merchant</a:t>
            </a:r>
            <a:r>
              <a:rPr lang="en" altLang="zh-TW" sz="1200" dirty="0"/>
              <a:t> </a:t>
            </a:r>
            <a:r>
              <a:rPr lang="zh-TW" altLang="en-US" sz="1200" dirty="0"/>
              <a:t>為單位</a:t>
            </a:r>
            <a:endParaRPr lang="en-US" altLang="zh-TW" sz="1200" dirty="0"/>
          </a:p>
          <a:p>
            <a:r>
              <a:rPr lang="zh-TW" altLang="en-US" sz="1200" b="1" dirty="0"/>
              <a:t>排序</a:t>
            </a:r>
            <a:r>
              <a:rPr lang="zh-TW" altLang="en-US" sz="1200" dirty="0"/>
              <a:t>：依照篩選條件排序。例如：若篩選條件是「交易量前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</a:t>
            </a:r>
            <a:r>
              <a:rPr lang="zh-TW" altLang="en-US" sz="1200" dirty="0">
                <a:solidFill>
                  <a:schemeClr val="tx1"/>
                </a:solidFill>
              </a:rPr>
              <a:t>商戶</a:t>
            </a:r>
            <a:r>
              <a:rPr lang="zh-TW" altLang="en-US" sz="1200" dirty="0"/>
              <a:t>」，則由左到右為交易量最大的 </a:t>
            </a:r>
            <a:r>
              <a:rPr lang="en-US" altLang="zh-TW" sz="1200" dirty="0"/>
              <a:t>merchant </a:t>
            </a:r>
            <a:r>
              <a:rPr lang="zh-TW" altLang="en-US" sz="1200" dirty="0"/>
              <a:t>到最小的</a:t>
            </a:r>
            <a:br>
              <a:rPr lang="zh-TW" altLang="en-US" sz="1200" dirty="0"/>
            </a:br>
            <a:r>
              <a:rPr lang="en" altLang="zh-TW" sz="1200" b="1" dirty="0"/>
              <a:t>Y </a:t>
            </a:r>
            <a:r>
              <a:rPr lang="zh-TW" altLang="en-US" sz="1200" b="1" dirty="0"/>
              <a:t>軸</a:t>
            </a:r>
            <a:r>
              <a:rPr lang="zh-TW" altLang="en-US" sz="1200" dirty="0"/>
              <a:t>：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堆疊圖：顯示</a:t>
            </a:r>
            <a:r>
              <a:rPr lang="en-US" altLang="zh-TW" sz="1200" dirty="0"/>
              <a:t> cardBIN </a:t>
            </a:r>
            <a:r>
              <a:rPr lang="zh-TW" altLang="en-US" sz="1200" dirty="0"/>
              <a:t>交易量 </a:t>
            </a:r>
            <a:r>
              <a:rPr lang="en-US" altLang="zh-TW" sz="1200" dirty="0"/>
              <a:t>(</a:t>
            </a:r>
            <a:r>
              <a:rPr lang="en" altLang="zh-TW" sz="1200" dirty="0"/>
              <a:t>count)</a:t>
            </a:r>
          </a:p>
          <a:p>
            <a:pPr marL="0" lvl="7"/>
            <a:r>
              <a:rPr lang="zh-TW" altLang="en-US" sz="1200" b="1" dirty="0"/>
              <a:t>排序</a:t>
            </a:r>
            <a:r>
              <a:rPr lang="zh-TW" altLang="en-US" sz="1200" dirty="0"/>
              <a:t>：依照篩選條件排序。例如：若篩選條件是「交易量前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 </a:t>
            </a:r>
            <a:r>
              <a:rPr lang="en-US" altLang="zh-TW" sz="1200" dirty="0"/>
              <a:t>cardBIN </a:t>
            </a:r>
            <a:r>
              <a:rPr lang="zh-TW" altLang="en-US" sz="1200" dirty="0"/>
              <a:t>」，則由下到上為交易量最大的 </a:t>
            </a:r>
            <a:r>
              <a:rPr lang="en-US" altLang="zh-TW" sz="1200" dirty="0"/>
              <a:t>cardBIN </a:t>
            </a:r>
            <a:r>
              <a:rPr lang="zh-TW" altLang="en-US" sz="1200" dirty="0"/>
              <a:t>到最小的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2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200" b="1" dirty="0"/>
              <a:t>表格</a:t>
            </a:r>
            <a:endParaRPr lang="zh-TW" altLang="en-US" sz="12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表頭：以篩選的 </a:t>
            </a:r>
            <a:r>
              <a:rPr lang="en-US" altLang="zh-TW" sz="1200" dirty="0"/>
              <a:t>merchant</a:t>
            </a:r>
            <a:r>
              <a:rPr lang="zh-TW" altLang="en-US" sz="1200" dirty="0"/>
              <a:t>為單位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內容：顯示交易狀態是成功的數量</a:t>
            </a:r>
            <a:r>
              <a:rPr lang="en-US" altLang="zh-TW" sz="1200" dirty="0"/>
              <a:t>(count)</a:t>
            </a:r>
            <a:r>
              <a:rPr lang="zh-TW" altLang="en-US" sz="1200" dirty="0"/>
              <a:t>和成功率</a:t>
            </a:r>
            <a:r>
              <a:rPr lang="en-US" altLang="zh-TW" sz="1200" dirty="0"/>
              <a:t>(</a:t>
            </a:r>
            <a:r>
              <a:rPr lang="en" altLang="zh-TW" sz="1200" dirty="0"/>
              <a:t>%)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200" dirty="0"/>
              <a:t>交易狀態成功： </a:t>
            </a:r>
            <a:r>
              <a:rPr lang="en" altLang="zh-TW" sz="1200" dirty="0"/>
              <a:t>transStatus </a:t>
            </a:r>
            <a:r>
              <a:rPr lang="zh-TW" altLang="en-US" sz="1200" dirty="0"/>
              <a:t>為 </a:t>
            </a:r>
            <a:r>
              <a:rPr lang="en" altLang="zh-TW" sz="1200" dirty="0"/>
              <a:t>Y</a:t>
            </a:r>
            <a:r>
              <a:rPr lang="zh-TW" altLang="en" sz="1200" dirty="0"/>
              <a:t>、 </a:t>
            </a:r>
            <a:r>
              <a:rPr lang="en" altLang="zh-TW" sz="1200" dirty="0"/>
              <a:t>A </a:t>
            </a:r>
            <a:r>
              <a:rPr lang="zh-TW" altLang="en" sz="1200" dirty="0"/>
              <a:t>、 </a:t>
            </a:r>
            <a:r>
              <a:rPr lang="en" altLang="zh-TW" sz="1200" dirty="0"/>
              <a:t>I </a:t>
            </a:r>
            <a:r>
              <a:rPr lang="zh-TW" altLang="en-US" sz="1200" dirty="0"/>
              <a:t>交易數加總</a:t>
            </a:r>
            <a:endParaRPr lang="en-US" altLang="zh-TW" sz="1200" dirty="0"/>
          </a:p>
          <a:p>
            <a:r>
              <a:rPr lang="zh-TW" altLang="en-US" sz="1200" b="1" dirty="0"/>
              <a:t>表頭排序</a:t>
            </a:r>
            <a:r>
              <a:rPr lang="zh-TW" altLang="en-US" sz="1200" dirty="0"/>
              <a:t>：依照篩選條件排序。例如：若篩選條件是「交易量前 </a:t>
            </a:r>
            <a:r>
              <a:rPr lang="en-US" altLang="zh-TW" sz="1200" dirty="0"/>
              <a:t>10 </a:t>
            </a:r>
            <a:r>
              <a:rPr lang="zh-TW" altLang="en-US" sz="1200" dirty="0"/>
              <a:t>大</a:t>
            </a:r>
            <a:r>
              <a:rPr lang="zh-TW" altLang="en-US" sz="1200" dirty="0">
                <a:solidFill>
                  <a:schemeClr val="tx1"/>
                </a:solidFill>
              </a:rPr>
              <a:t>商戶</a:t>
            </a:r>
            <a:r>
              <a:rPr lang="zh-TW" altLang="en-US" sz="1200" dirty="0"/>
              <a:t>」，則由左到右為交易量最大的 </a:t>
            </a:r>
            <a:r>
              <a:rPr lang="en-US" altLang="zh-TW" sz="1200" dirty="0"/>
              <a:t>merchant </a:t>
            </a:r>
            <a:r>
              <a:rPr lang="zh-TW" altLang="en-US" sz="1200" dirty="0"/>
              <a:t>到最小的</a:t>
            </a:r>
          </a:p>
          <a:p>
            <a:r>
              <a:rPr lang="zh-TW" altLang="en-US" sz="1200" b="1" dirty="0"/>
              <a:t>熱力圖</a:t>
            </a:r>
            <a:r>
              <a:rPr lang="zh-TW" altLang="en-US" sz="1200" dirty="0"/>
              <a:t>：在同個 </a:t>
            </a:r>
            <a:r>
              <a:rPr lang="en-US" altLang="zh-TW" sz="1200" dirty="0"/>
              <a:t>merchant </a:t>
            </a:r>
            <a:r>
              <a:rPr lang="zh-TW" altLang="en-US" sz="1200" dirty="0"/>
              <a:t>下，數字越大，顏色越深</a:t>
            </a:r>
          </a:p>
          <a:p>
            <a:endParaRPr kumimoji="1" lang="zh-TW" altLang="en-US" sz="1200" dirty="0"/>
          </a:p>
        </p:txBody>
      </p:sp>
      <p:sp>
        <p:nvSpPr>
          <p:cNvPr id="7" name="TextBox 3">
            <a:extLst>
              <a:ext uri="{FF2B5EF4-FFF2-40B4-BE49-F238E27FC236}">
                <a16:creationId xmlns:a16="http://schemas.microsoft.com/office/drawing/2014/main" id="{8E212121-446F-06F0-42CE-0B118367E145}"/>
              </a:ext>
            </a:extLst>
          </p:cNvPr>
          <p:cNvSpPr txBox="1"/>
          <p:nvPr/>
        </p:nvSpPr>
        <p:spPr>
          <a:xfrm>
            <a:off x="386080" y="207581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strike="sngStrike" dirty="0"/>
              <a:t>period: Day/week/month</a:t>
            </a:r>
            <a:r>
              <a:rPr lang="zh-TW" altLang="en-US" sz="1600" strike="sngStrike" dirty="0"/>
              <a:t>（單選）</a:t>
            </a:r>
            <a:r>
              <a:rPr lang="en-US" altLang="zh-TW" sz="1600" strike="sngStrike" dirty="0"/>
              <a:t> </a:t>
            </a:r>
            <a:endParaRPr lang="en-US" sz="1600" strike="sngStrike" dirty="0"/>
          </a:p>
        </p:txBody>
      </p:sp>
      <p:sp>
        <p:nvSpPr>
          <p:cNvPr id="8" name="TextBox 4">
            <a:extLst>
              <a:ext uri="{FF2B5EF4-FFF2-40B4-BE49-F238E27FC236}">
                <a16:creationId xmlns:a16="http://schemas.microsoft.com/office/drawing/2014/main" id="{129A87E9-2F60-2F75-3D42-2F5CCD60EB13}"/>
              </a:ext>
            </a:extLst>
          </p:cNvPr>
          <p:cNvSpPr txBox="1"/>
          <p:nvPr/>
        </p:nvSpPr>
        <p:spPr>
          <a:xfrm>
            <a:off x="3790265" y="199166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 err="1"/>
              <a:t>Datepicker</a:t>
            </a:r>
            <a:endParaRPr lang="en-US" altLang="zh-TW" sz="1600" dirty="0"/>
          </a:p>
        </p:txBody>
      </p:sp>
      <p:graphicFrame>
        <p:nvGraphicFramePr>
          <p:cNvPr id="10" name="Table 4">
            <a:extLst>
              <a:ext uri="{FF2B5EF4-FFF2-40B4-BE49-F238E27FC236}">
                <a16:creationId xmlns:a16="http://schemas.microsoft.com/office/drawing/2014/main" id="{EC5869FD-3FA1-A62A-4AAE-228638ED960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12068278"/>
              </p:ext>
            </p:extLst>
          </p:nvPr>
        </p:nvGraphicFramePr>
        <p:xfrm>
          <a:off x="386078" y="3724074"/>
          <a:ext cx="5341395" cy="156979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2763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259010">
                <a:tc>
                  <a:txBody>
                    <a:bodyPr/>
                    <a:lstStyle/>
                    <a:p>
                      <a:r>
                        <a:rPr lang="en-US" sz="1000" dirty="0"/>
                        <a:t>Success %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merchantName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merchantName3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merchantName 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76329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cardBIN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76329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cardBIN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20892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cardBIN 3</a:t>
                      </a:r>
                    </a:p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…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6716087"/>
                  </a:ext>
                </a:extLst>
              </a:tr>
            </a:tbl>
          </a:graphicData>
        </a:graphic>
      </p:graphicFrame>
      <p:graphicFrame>
        <p:nvGraphicFramePr>
          <p:cNvPr id="14" name="Table 10">
            <a:extLst>
              <a:ext uri="{FF2B5EF4-FFF2-40B4-BE49-F238E27FC236}">
                <a16:creationId xmlns:a16="http://schemas.microsoft.com/office/drawing/2014/main" id="{9B12A09B-F0E6-289A-7194-C01FF649BA31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917347338"/>
              </p:ext>
            </p:extLst>
          </p:nvPr>
        </p:nvGraphicFramePr>
        <p:xfrm>
          <a:off x="398937" y="5383308"/>
          <a:ext cx="5341395" cy="1561473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2763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267326">
                <a:tc>
                  <a:txBody>
                    <a:bodyPr/>
                    <a:lstStyle/>
                    <a:p>
                      <a:r>
                        <a:rPr lang="en-US" sz="1000" dirty="0"/>
                        <a:t>Success N</a:t>
                      </a:r>
                    </a:p>
                  </a:txBody>
                  <a:tcPr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merchantName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merchantName</a:t>
                      </a:r>
                      <a:r>
                        <a:rPr lang="en-US" sz="1000" dirty="0"/>
                        <a:t>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merchantName</a:t>
                      </a:r>
                      <a:r>
                        <a:rPr lang="en-US" sz="1000" dirty="0"/>
                        <a:t>3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merchantName</a:t>
                      </a:r>
                      <a:r>
                        <a:rPr lang="en-US" sz="1000" dirty="0"/>
                        <a:t>4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8841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cardBIN 1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8841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cardBIN 2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8841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cardBIN 3…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extLst>
                  <a:ext uri="{0D108BD9-81ED-4DB2-BD59-A6C34878D82A}">
                    <a16:rowId xmlns:a16="http://schemas.microsoft.com/office/drawing/2014/main" val="2896716087"/>
                  </a:ext>
                </a:extLst>
              </a:tr>
            </a:tbl>
          </a:graphicData>
        </a:graphic>
      </p:graphicFrame>
      <p:graphicFrame>
        <p:nvGraphicFramePr>
          <p:cNvPr id="16" name="Table 12">
            <a:extLst>
              <a:ext uri="{FF2B5EF4-FFF2-40B4-BE49-F238E27FC236}">
                <a16:creationId xmlns:a16="http://schemas.microsoft.com/office/drawing/2014/main" id="{030BDB7D-87A2-8DDF-770E-FB37B71A84A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8444883"/>
              </p:ext>
            </p:extLst>
          </p:nvPr>
        </p:nvGraphicFramePr>
        <p:xfrm>
          <a:off x="1300479" y="4132163"/>
          <a:ext cx="4426992" cy="1140222"/>
        </p:xfrm>
        <a:graphic>
          <a:graphicData uri="http://schemas.openxmlformats.org/drawingml/2006/table">
            <a:tbl>
              <a:tblPr/>
              <a:tblGrid>
                <a:gridCol w="1106748">
                  <a:extLst>
                    <a:ext uri="{9D8B030D-6E8A-4147-A177-3AD203B41FA5}">
                      <a16:colId xmlns:a16="http://schemas.microsoft.com/office/drawing/2014/main" val="1138531037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1256034911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3573930471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2417475373"/>
                    </a:ext>
                  </a:extLst>
                </a:gridCol>
              </a:tblGrid>
              <a:tr h="380074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4406900"/>
                  </a:ext>
                </a:extLst>
              </a:tr>
              <a:tr h="380074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A4D9B3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572195205"/>
                  </a:ext>
                </a:extLst>
              </a:tr>
              <a:tr h="380074"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D4ECDC"/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16%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03521117"/>
                  </a:ext>
                </a:extLst>
              </a:tr>
            </a:tbl>
          </a:graphicData>
        </a:graphic>
      </p:graphicFrame>
      <p:graphicFrame>
        <p:nvGraphicFramePr>
          <p:cNvPr id="17" name="Table 14">
            <a:extLst>
              <a:ext uri="{FF2B5EF4-FFF2-40B4-BE49-F238E27FC236}">
                <a16:creationId xmlns:a16="http://schemas.microsoft.com/office/drawing/2014/main" id="{BAB355C1-E4CC-2D19-F238-0C2C2AF97E4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68953232"/>
              </p:ext>
            </p:extLst>
          </p:nvPr>
        </p:nvGraphicFramePr>
        <p:xfrm>
          <a:off x="1300479" y="5779004"/>
          <a:ext cx="4426992" cy="1141038"/>
        </p:xfrm>
        <a:graphic>
          <a:graphicData uri="http://schemas.openxmlformats.org/drawingml/2006/table">
            <a:tbl>
              <a:tblPr/>
              <a:tblGrid>
                <a:gridCol w="1106748">
                  <a:extLst>
                    <a:ext uri="{9D8B030D-6E8A-4147-A177-3AD203B41FA5}">
                      <a16:colId xmlns:a16="http://schemas.microsoft.com/office/drawing/2014/main" val="3236612768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3361952710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1603418233"/>
                    </a:ext>
                  </a:extLst>
                </a:gridCol>
                <a:gridCol w="1106748">
                  <a:extLst>
                    <a:ext uri="{9D8B030D-6E8A-4147-A177-3AD203B41FA5}">
                      <a16:colId xmlns:a16="http://schemas.microsoft.com/office/drawing/2014/main" val="651249033"/>
                    </a:ext>
                  </a:extLst>
                </a:gridCol>
              </a:tblGrid>
              <a:tr h="38034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335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63BE7B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076499233"/>
                  </a:ext>
                </a:extLst>
              </a:tr>
              <a:tr h="38034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200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BBE2C7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578748017"/>
                  </a:ext>
                </a:extLst>
              </a:tr>
              <a:tr h="380346"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tc>
                  <a:txBody>
                    <a:bodyPr/>
                    <a:lstStyle/>
                    <a:p>
                      <a:pPr algn="ct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100</a:t>
                      </a:r>
                    </a:p>
                  </a:txBody>
                  <a:tcPr marL="6350" marR="6350" marT="635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FCFCFF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408210220"/>
                  </a:ext>
                </a:extLst>
              </a:tr>
            </a:tbl>
          </a:graphicData>
        </a:graphic>
      </p:graphicFrame>
      <p:sp>
        <p:nvSpPr>
          <p:cNvPr id="5" name="TextBox 5">
            <a:extLst>
              <a:ext uri="{FF2B5EF4-FFF2-40B4-BE49-F238E27FC236}">
                <a16:creationId xmlns:a16="http://schemas.microsoft.com/office/drawing/2014/main" id="{C52BCC81-7624-DEE7-D924-98BE4FD48EBB}"/>
              </a:ext>
            </a:extLst>
          </p:cNvPr>
          <p:cNvSpPr txBox="1"/>
          <p:nvPr/>
        </p:nvSpPr>
        <p:spPr>
          <a:xfrm>
            <a:off x="5433475" y="552370"/>
            <a:ext cx="6190797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Transaction(cardBIN): Top 10 volume / Success % button 10 (</a:t>
            </a:r>
            <a:r>
              <a:rPr lang="zh-TW" altLang="en-US" sz="1600" dirty="0"/>
              <a:t>單選）</a:t>
            </a:r>
            <a:endParaRPr lang="en-US" sz="1600" dirty="0"/>
          </a:p>
        </p:txBody>
      </p:sp>
      <p:sp>
        <p:nvSpPr>
          <p:cNvPr id="9" name="TextBox 5">
            <a:extLst>
              <a:ext uri="{FF2B5EF4-FFF2-40B4-BE49-F238E27FC236}">
                <a16:creationId xmlns:a16="http://schemas.microsoft.com/office/drawing/2014/main" id="{D9E00BBA-C108-5639-68A7-8D4FE886CAB7}"/>
              </a:ext>
            </a:extLst>
          </p:cNvPr>
          <p:cNvSpPr txBox="1"/>
          <p:nvPr/>
        </p:nvSpPr>
        <p:spPr>
          <a:xfrm>
            <a:off x="5433474" y="144884"/>
            <a:ext cx="6271199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/>
              <a:t>Transaction(merchant): Top 10 volume / Success % button 10  (</a:t>
            </a:r>
            <a:r>
              <a:rPr lang="zh-TW" altLang="en-US" sz="1600" dirty="0"/>
              <a:t>單選）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725082708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TextBox 13">
            <a:extLst>
              <a:ext uri="{FF2B5EF4-FFF2-40B4-BE49-F238E27FC236}">
                <a16:creationId xmlns:a16="http://schemas.microsoft.com/office/drawing/2014/main" id="{1A9F126C-2684-E103-ED62-E1EAA0EC7FD2}"/>
              </a:ext>
            </a:extLst>
          </p:cNvPr>
          <p:cNvSpPr txBox="1"/>
          <p:nvPr/>
        </p:nvSpPr>
        <p:spPr>
          <a:xfrm>
            <a:off x="3753347" y="154772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 err="1"/>
              <a:t>Datepicker</a:t>
            </a:r>
            <a:endParaRPr lang="en-US" altLang="zh-TW" sz="1600" dirty="0"/>
          </a:p>
        </p:txBody>
      </p:sp>
      <p:sp>
        <p:nvSpPr>
          <p:cNvPr id="2" name="TextBox 13">
            <a:extLst>
              <a:ext uri="{FF2B5EF4-FFF2-40B4-BE49-F238E27FC236}">
                <a16:creationId xmlns:a16="http://schemas.microsoft.com/office/drawing/2014/main" id="{04FE6BBD-A29D-FEFD-D0A0-DE71D13010A3}"/>
              </a:ext>
            </a:extLst>
          </p:cNvPr>
          <p:cNvSpPr txBox="1"/>
          <p:nvPr/>
        </p:nvSpPr>
        <p:spPr>
          <a:xfrm>
            <a:off x="354298" y="154772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3" name="TextBox 15">
            <a:extLst>
              <a:ext uri="{FF2B5EF4-FFF2-40B4-BE49-F238E27FC236}">
                <a16:creationId xmlns:a16="http://schemas.microsoft.com/office/drawing/2014/main" id="{83D06A22-E81A-1F82-E932-7AF097D1F3F2}"/>
              </a:ext>
            </a:extLst>
          </p:cNvPr>
          <p:cNvSpPr txBox="1"/>
          <p:nvPr/>
        </p:nvSpPr>
        <p:spPr>
          <a:xfrm>
            <a:off x="5047997" y="154772"/>
            <a:ext cx="209600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 err="1"/>
              <a:t>cardScheme</a:t>
            </a:r>
            <a:r>
              <a:rPr lang="zh-TW" altLang="en-US" sz="1600" dirty="0"/>
              <a:t>（多選）</a:t>
            </a:r>
            <a:endParaRPr lang="en-US" sz="1600" dirty="0"/>
          </a:p>
        </p:txBody>
      </p:sp>
      <p:graphicFrame>
        <p:nvGraphicFramePr>
          <p:cNvPr id="4" name="Table 3">
            <a:extLst>
              <a:ext uri="{FF2B5EF4-FFF2-40B4-BE49-F238E27FC236}">
                <a16:creationId xmlns:a16="http://schemas.microsoft.com/office/drawing/2014/main" id="{C2AACEE0-69B0-CBF9-F566-8C80C600F22F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585235170"/>
              </p:ext>
            </p:extLst>
          </p:nvPr>
        </p:nvGraphicFramePr>
        <p:xfrm>
          <a:off x="465808" y="4549925"/>
          <a:ext cx="5488944" cy="1847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76400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629654">
                <a:tc>
                  <a:txBody>
                    <a:bodyPr/>
                    <a:lstStyle/>
                    <a:p>
                      <a:r>
                        <a:rPr lang="en-US" altLang="zh-TW" sz="1000" dirty="0"/>
                        <a:t>count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transStatus-transStatusReason-challengeCancel1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transStatus-transStatusReason-challengeCancel2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transStatus-transStatusReason-challengeCancel3…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sp>
        <p:nvSpPr>
          <p:cNvPr id="6" name="Rectangle: Rounded Corners 9">
            <a:extLst>
              <a:ext uri="{FF2B5EF4-FFF2-40B4-BE49-F238E27FC236}">
                <a16:creationId xmlns:a16="http://schemas.microsoft.com/office/drawing/2014/main" id="{127FE0CE-864A-1D95-8BB4-E78154B8BBF8}"/>
              </a:ext>
            </a:extLst>
          </p:cNvPr>
          <p:cNvSpPr/>
          <p:nvPr/>
        </p:nvSpPr>
        <p:spPr>
          <a:xfrm>
            <a:off x="354300" y="1795344"/>
            <a:ext cx="5734269" cy="4850780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7" name="Chart 10">
            <a:extLst>
              <a:ext uri="{FF2B5EF4-FFF2-40B4-BE49-F238E27FC236}">
                <a16:creationId xmlns:a16="http://schemas.microsoft.com/office/drawing/2014/main" id="{B3E49577-E2C6-9846-BF1D-0298A28BC4C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735700093"/>
              </p:ext>
            </p:extLst>
          </p:nvPr>
        </p:nvGraphicFramePr>
        <p:xfrm>
          <a:off x="465810" y="1954748"/>
          <a:ext cx="5410884" cy="2346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12" name="Table 3">
            <a:extLst>
              <a:ext uri="{FF2B5EF4-FFF2-40B4-BE49-F238E27FC236}">
                <a16:creationId xmlns:a16="http://schemas.microsoft.com/office/drawing/2014/main" id="{9D2162C8-F358-BBE9-9412-88C30B9F48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16314096"/>
              </p:ext>
            </p:extLst>
          </p:nvPr>
        </p:nvGraphicFramePr>
        <p:xfrm>
          <a:off x="6427993" y="4530910"/>
          <a:ext cx="5488944" cy="184758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176400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828136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629654">
                <a:tc>
                  <a:txBody>
                    <a:bodyPr/>
                    <a:lstStyle/>
                    <a:p>
                      <a:r>
                        <a:rPr lang="en-US" altLang="zh-TW" sz="1000" dirty="0"/>
                        <a:t>count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transStatus-transStatusReason-challengeCancel1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transStatus-transStatusReason-challengeCancel2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05976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transStatus-transStatusReason-challengeCancel3…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sp>
        <p:nvSpPr>
          <p:cNvPr id="15" name="Rectangle: Rounded Corners 9">
            <a:extLst>
              <a:ext uri="{FF2B5EF4-FFF2-40B4-BE49-F238E27FC236}">
                <a16:creationId xmlns:a16="http://schemas.microsoft.com/office/drawing/2014/main" id="{CEAF071A-9B7C-8A24-C281-6EDFD6C0CE52}"/>
              </a:ext>
            </a:extLst>
          </p:cNvPr>
          <p:cNvSpPr/>
          <p:nvPr/>
        </p:nvSpPr>
        <p:spPr>
          <a:xfrm>
            <a:off x="6316485" y="1776329"/>
            <a:ext cx="5734269" cy="4850780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6" name="Chart 10">
            <a:extLst>
              <a:ext uri="{FF2B5EF4-FFF2-40B4-BE49-F238E27FC236}">
                <a16:creationId xmlns:a16="http://schemas.microsoft.com/office/drawing/2014/main" id="{36CEBAAD-3D58-BED1-9A46-8549130005FB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2551455554"/>
              </p:ext>
            </p:extLst>
          </p:nvPr>
        </p:nvGraphicFramePr>
        <p:xfrm>
          <a:off x="6427995" y="1935733"/>
          <a:ext cx="5410884" cy="234656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7" name="TextBox 13">
            <a:extLst>
              <a:ext uri="{FF2B5EF4-FFF2-40B4-BE49-F238E27FC236}">
                <a16:creationId xmlns:a16="http://schemas.microsoft.com/office/drawing/2014/main" id="{1D2BB31B-8931-2D07-FDF3-328BC58BB7FB}"/>
              </a:ext>
            </a:extLst>
          </p:cNvPr>
          <p:cNvSpPr txBox="1"/>
          <p:nvPr/>
        </p:nvSpPr>
        <p:spPr>
          <a:xfrm>
            <a:off x="8394112" y="1626067"/>
            <a:ext cx="3656642" cy="338554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lang="zh-TW" altLang="en-US" sz="1600" dirty="0">
                <a:highlight>
                  <a:srgbClr val="FFFF00"/>
                </a:highlight>
              </a:rPr>
              <a:t>各卡組織一份，共 </a:t>
            </a:r>
            <a:r>
              <a:rPr lang="en-US" altLang="zh-TW" sz="1600" dirty="0">
                <a:highlight>
                  <a:srgbClr val="FFFF00"/>
                </a:highlight>
              </a:rPr>
              <a:t>6 </a:t>
            </a:r>
            <a:r>
              <a:rPr lang="zh-TW" altLang="en-US" sz="1600" dirty="0">
                <a:highlight>
                  <a:srgbClr val="FFFF00"/>
                </a:highlight>
              </a:rPr>
              <a:t>份：</a:t>
            </a:r>
            <a:r>
              <a:rPr lang="en-US" altLang="zh-TW" sz="1600" dirty="0">
                <a:highlight>
                  <a:srgbClr val="FFFF00"/>
                </a:highlight>
              </a:rPr>
              <a:t>V, M, C, A, J, D</a:t>
            </a:r>
          </a:p>
        </p:txBody>
      </p:sp>
      <p:sp>
        <p:nvSpPr>
          <p:cNvPr id="18" name="文字方塊 17">
            <a:extLst>
              <a:ext uri="{FF2B5EF4-FFF2-40B4-BE49-F238E27FC236}">
                <a16:creationId xmlns:a16="http://schemas.microsoft.com/office/drawing/2014/main" id="{C52F9189-BC33-D5D4-1AFB-4F7820F8BF38}"/>
              </a:ext>
            </a:extLst>
          </p:cNvPr>
          <p:cNvSpPr txBox="1"/>
          <p:nvPr/>
        </p:nvSpPr>
        <p:spPr>
          <a:xfrm>
            <a:off x="354298" y="722444"/>
            <a:ext cx="2268570" cy="738664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交易失敗原因分析</a:t>
            </a:r>
            <a:endParaRPr kumimoji="1" lang="en-US" altLang="zh-TW" sz="1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持卡人取消挑戰佔比</a:t>
            </a:r>
            <a:endParaRPr kumimoji="1" lang="en-US" altLang="zh-TW" sz="1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卡組織回覆之原因分析</a:t>
            </a:r>
            <a:endParaRPr kumimoji="1" lang="en-US" altLang="zh-TW" sz="1400" dirty="0"/>
          </a:p>
        </p:txBody>
      </p:sp>
      <p:sp>
        <p:nvSpPr>
          <p:cNvPr id="5" name="文字方塊 4">
            <a:extLst>
              <a:ext uri="{FF2B5EF4-FFF2-40B4-BE49-F238E27FC236}">
                <a16:creationId xmlns:a16="http://schemas.microsoft.com/office/drawing/2014/main" id="{2218CFF6-852F-3609-7137-0AA209379751}"/>
              </a:ext>
            </a:extLst>
          </p:cNvPr>
          <p:cNvSpPr txBox="1"/>
          <p:nvPr/>
        </p:nvSpPr>
        <p:spPr>
          <a:xfrm>
            <a:off x="8394112" y="283257"/>
            <a:ext cx="313072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TW" dirty="0" err="1">
                <a:solidFill>
                  <a:srgbClr val="C00000"/>
                </a:solidFill>
              </a:rPr>
              <a:t>Veriid</a:t>
            </a:r>
            <a:r>
              <a:rPr kumimoji="1" lang="en-US" altLang="zh-TW" dirty="0">
                <a:solidFill>
                  <a:srgbClr val="C00000"/>
                </a:solidFill>
              </a:rPr>
              <a:t> API </a:t>
            </a:r>
            <a:r>
              <a:rPr kumimoji="1" lang="zh-TW" altLang="en-US" dirty="0">
                <a:solidFill>
                  <a:srgbClr val="C00000"/>
                </a:solidFill>
              </a:rPr>
              <a:t>缺 </a:t>
            </a:r>
            <a:r>
              <a:rPr kumimoji="1" lang="en-US" altLang="zh-TW" dirty="0" err="1">
                <a:solidFill>
                  <a:srgbClr val="C00000"/>
                </a:solidFill>
              </a:rPr>
              <a:t>challengeCancel</a:t>
            </a:r>
            <a:endParaRPr kumimoji="1" lang="zh-TW" altLang="en-US" dirty="0">
              <a:solidFill>
                <a:srgbClr val="C00000"/>
              </a:solidFill>
            </a:endParaRPr>
          </a:p>
        </p:txBody>
      </p:sp>
      <p:sp>
        <p:nvSpPr>
          <p:cNvPr id="8" name="矩形 7">
            <a:extLst>
              <a:ext uri="{FF2B5EF4-FFF2-40B4-BE49-F238E27FC236}">
                <a16:creationId xmlns:a16="http://schemas.microsoft.com/office/drawing/2014/main" id="{61421AEF-37C8-AB8E-097E-CCB47A6A83B0}"/>
              </a:ext>
            </a:extLst>
          </p:cNvPr>
          <p:cNvSpPr/>
          <p:nvPr/>
        </p:nvSpPr>
        <p:spPr>
          <a:xfrm>
            <a:off x="9183619" y="5454701"/>
            <a:ext cx="2080126" cy="1065562"/>
          </a:xfrm>
          <a:prstGeom prst="rect">
            <a:avLst/>
          </a:prstGeom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zh-TW" altLang="en-US" dirty="0"/>
              <a:t>選項展開卡組織</a:t>
            </a:r>
          </a:p>
        </p:txBody>
      </p:sp>
    </p:spTree>
    <p:extLst>
      <p:ext uri="{BB962C8B-B14F-4D97-AF65-F5344CB8AC3E}">
        <p14:creationId xmlns:p14="http://schemas.microsoft.com/office/powerpoint/2010/main" val="231610937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le 3">
            <a:extLst>
              <a:ext uri="{FF2B5EF4-FFF2-40B4-BE49-F238E27FC236}">
                <a16:creationId xmlns:a16="http://schemas.microsoft.com/office/drawing/2014/main" id="{9D2162C8-F358-BBE9-9412-88C30B9F48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901908582"/>
              </p:ext>
            </p:extLst>
          </p:nvPr>
        </p:nvGraphicFramePr>
        <p:xfrm>
          <a:off x="421206" y="1113067"/>
          <a:ext cx="3626687" cy="48167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31371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2895316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</a:tblGrid>
              <a:tr h="646755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value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description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01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Card authentication failed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Unknown Device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Unsupported Device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Exceeds authentication frequency limit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278812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Expired card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5575813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Invalid card number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50666032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Invalid transaction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18447491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08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No Card record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3823358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Security failure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07810027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10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Stolen card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0026325"/>
                  </a:ext>
                </a:extLst>
              </a:tr>
            </a:tbl>
          </a:graphicData>
        </a:graphic>
      </p:graphicFrame>
      <p:sp>
        <p:nvSpPr>
          <p:cNvPr id="8" name="文字方塊 7">
            <a:extLst>
              <a:ext uri="{FF2B5EF4-FFF2-40B4-BE49-F238E27FC236}">
                <a16:creationId xmlns:a16="http://schemas.microsoft.com/office/drawing/2014/main" id="{F3924CAC-D6FC-83C8-8E7B-4CFC5B9805A7}"/>
              </a:ext>
            </a:extLst>
          </p:cNvPr>
          <p:cNvSpPr txBox="1"/>
          <p:nvPr/>
        </p:nvSpPr>
        <p:spPr>
          <a:xfrm>
            <a:off x="421206" y="412594"/>
            <a:ext cx="3889013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TW" dirty="0"/>
              <a:t>transStatusReason(1~79) description</a:t>
            </a:r>
            <a:endParaRPr kumimoji="1" lang="zh-TW" altLang="en-US" dirty="0"/>
          </a:p>
        </p:txBody>
      </p:sp>
      <p:sp>
        <p:nvSpPr>
          <p:cNvPr id="9" name="TextBox 13">
            <a:extLst>
              <a:ext uri="{FF2B5EF4-FFF2-40B4-BE49-F238E27FC236}">
                <a16:creationId xmlns:a16="http://schemas.microsoft.com/office/drawing/2014/main" id="{4E63BFE2-BDE7-ABDD-B4D4-822C2231355E}"/>
              </a:ext>
            </a:extLst>
          </p:cNvPr>
          <p:cNvSpPr txBox="1"/>
          <p:nvPr/>
        </p:nvSpPr>
        <p:spPr>
          <a:xfrm>
            <a:off x="8883586" y="412594"/>
            <a:ext cx="2031325" cy="338554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kumimoji="1" lang="zh-TW" altLang="en-US" sz="1600" dirty="0">
                <a:highlight>
                  <a:srgbClr val="FFFF00"/>
                </a:highlight>
              </a:rPr>
              <a:t>顯示文字，不撈資料</a:t>
            </a:r>
            <a:endParaRPr lang="en-US" altLang="zh-TW" sz="1600" dirty="0">
              <a:highlight>
                <a:srgbClr val="FFFF00"/>
              </a:highlight>
            </a:endParaRPr>
          </a:p>
        </p:txBody>
      </p:sp>
      <p:graphicFrame>
        <p:nvGraphicFramePr>
          <p:cNvPr id="10" name="Table 3">
            <a:extLst>
              <a:ext uri="{FF2B5EF4-FFF2-40B4-BE49-F238E27FC236}">
                <a16:creationId xmlns:a16="http://schemas.microsoft.com/office/drawing/2014/main" id="{DB47BDA1-5383-6AC2-7CBD-596DC592C56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2195020"/>
              </p:ext>
            </p:extLst>
          </p:nvPr>
        </p:nvGraphicFramePr>
        <p:xfrm>
          <a:off x="4264659" y="1113066"/>
          <a:ext cx="3626688" cy="48167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31371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2895317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</a:tblGrid>
              <a:tr h="646755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value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description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11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Suspected fraud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 12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Transaction not permitted to cardholder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13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Cardholder not enrolled in service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14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Transaction timed out at the ACS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278812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15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Low confidence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5575813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16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Medium confidence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50666032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17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High confidence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18447491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18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Very High confidence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3823358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19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Exceeds ACS maximum challenges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07810027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20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Non-Payment transaction not supported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0026325"/>
                  </a:ext>
                </a:extLst>
              </a:tr>
            </a:tbl>
          </a:graphicData>
        </a:graphic>
      </p:graphicFrame>
      <p:graphicFrame>
        <p:nvGraphicFramePr>
          <p:cNvPr id="11" name="Table 3">
            <a:extLst>
              <a:ext uri="{FF2B5EF4-FFF2-40B4-BE49-F238E27FC236}">
                <a16:creationId xmlns:a16="http://schemas.microsoft.com/office/drawing/2014/main" id="{F7D4A7BA-0084-1A5D-B9E2-54068C03C1C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66118593"/>
              </p:ext>
            </p:extLst>
          </p:nvPr>
        </p:nvGraphicFramePr>
        <p:xfrm>
          <a:off x="8144109" y="1111010"/>
          <a:ext cx="3626688" cy="4114409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31371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2895317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</a:tblGrid>
              <a:tr h="646755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value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description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21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3RI transaction not supported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 22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ACS technical issue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23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Decoupled Authentication required by ACS but not requested by 3DS Requestor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24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3DS Requestor Decoupled Max Expiry Time exceeded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278812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25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Decoupled Authentication was provided insufficient time to authenticate cardholder. ACS will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5575813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26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Authentication attempted but not performed by the cardholder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50666032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27 - 79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Reserved for EMVCo future use (values invalid until defined by EMVCo)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3823358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80 - 99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Reserved for DS use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0781002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67229272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le 3">
            <a:extLst>
              <a:ext uri="{FF2B5EF4-FFF2-40B4-BE49-F238E27FC236}">
                <a16:creationId xmlns:a16="http://schemas.microsoft.com/office/drawing/2014/main" id="{9D2162C8-F358-BBE9-9412-88C30B9F48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699102777"/>
              </p:ext>
            </p:extLst>
          </p:nvPr>
        </p:nvGraphicFramePr>
        <p:xfrm>
          <a:off x="513804" y="1020612"/>
          <a:ext cx="5582197" cy="537324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6652">
                  <a:extLst>
                    <a:ext uri="{9D8B030D-6E8A-4147-A177-3AD203B41FA5}">
                      <a16:colId xmlns:a16="http://schemas.microsoft.com/office/drawing/2014/main" val="2857183898"/>
                    </a:ext>
                  </a:extLst>
                </a:gridCol>
                <a:gridCol w="766962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3708583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</a:tblGrid>
              <a:tr h="647806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err="1"/>
                        <a:t>cardScheme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value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description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Transactions Processed as Identity Check Insights. </a:t>
                      </a:r>
                      <a:endParaRPr lang="en" altLang="zh-TW" sz="1000" dirty="0"/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t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Smart Authentication Direct for Acquirer Exemption (SADAE) accepted. </a:t>
                      </a:r>
                      <a:endParaRPr lang="en" altLang="zh-TW" sz="1000" dirty="0"/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Challenge Mandate requested but could not be performed. </a:t>
                      </a:r>
                      <a:endParaRPr lang="en" altLang="zh-TW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DS dropped reason code received from ACS. </a:t>
                      </a:r>
                      <a:endParaRPr lang="en" altLang="zh-TW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278812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Challenge Cancelation Indicator populated, therefore did not route to Smart Authentication Stand- In. </a:t>
                      </a:r>
                      <a:endParaRPr lang="en" altLang="zh-TW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5575813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Device Channel is 3RI or app/</a:t>
                      </a:r>
                      <a:r>
                        <a:rPr lang="en" altLang="zh-TW" sz="100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brw</a:t>
                      </a: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- </a:t>
                      </a:r>
                      <a:r>
                        <a:rPr lang="en" altLang="zh-TW" sz="100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threeDSRequestorAut</a:t>
                      </a: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</a:t>
                      </a:r>
                      <a:r>
                        <a:rPr lang="en" altLang="zh-TW" sz="100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henticationInd</a:t>
                      </a: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is 02 = Recurring or 03 = Installment; therefore, did not route to Smart Authentication Stand- In </a:t>
                      </a:r>
                      <a:endParaRPr lang="en" altLang="zh-TW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50666032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M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88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"</a:t>
                      </a:r>
                      <a:r>
                        <a:rPr lang="en" altLang="zh-TW" sz="1000" kern="1200" dirty="0" err="1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threeDSReqPriorAuth</a:t>
                      </a:r>
                      <a:r>
                        <a:rPr lang="en" altLang="zh-TW" sz="1000" kern="1200" dirty="0">
                          <a:solidFill>
                            <a:schemeClr val="dk1"/>
                          </a:solidFill>
                          <a:effectLst/>
                          <a:latin typeface="+mn-lt"/>
                          <a:ea typeface="+mn-ea"/>
                          <a:cs typeface="+mn-cs"/>
                        </a:rPr>
                        <a:t> Data" was provided but not found by the ACS or it was expired. </a:t>
                      </a:r>
                      <a:endParaRPr lang="en" altLang="zh-TW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18447491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ACS Timed Out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3823358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Invalid Response from ACS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07810027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System Error Response from ACS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0026325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Internal Error While Generating CAVV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61037965"/>
                  </a:ext>
                </a:extLst>
              </a:tr>
            </a:tbl>
          </a:graphicData>
        </a:graphic>
      </p:graphicFrame>
      <p:sp>
        <p:nvSpPr>
          <p:cNvPr id="8" name="文字方塊 7">
            <a:extLst>
              <a:ext uri="{FF2B5EF4-FFF2-40B4-BE49-F238E27FC236}">
                <a16:creationId xmlns:a16="http://schemas.microsoft.com/office/drawing/2014/main" id="{F3924CAC-D6FC-83C8-8E7B-4CFC5B9805A7}"/>
              </a:ext>
            </a:extLst>
          </p:cNvPr>
          <p:cNvSpPr txBox="1"/>
          <p:nvPr/>
        </p:nvSpPr>
        <p:spPr>
          <a:xfrm>
            <a:off x="421206" y="412594"/>
            <a:ext cx="401244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TW" dirty="0"/>
              <a:t>transStatusReason(80~89) description</a:t>
            </a:r>
            <a:endParaRPr kumimoji="1" lang="zh-TW" altLang="en-US" dirty="0"/>
          </a:p>
        </p:txBody>
      </p:sp>
      <p:sp>
        <p:nvSpPr>
          <p:cNvPr id="9" name="TextBox 13">
            <a:extLst>
              <a:ext uri="{FF2B5EF4-FFF2-40B4-BE49-F238E27FC236}">
                <a16:creationId xmlns:a16="http://schemas.microsoft.com/office/drawing/2014/main" id="{4E63BFE2-BDE7-ABDD-B4D4-822C2231355E}"/>
              </a:ext>
            </a:extLst>
          </p:cNvPr>
          <p:cNvSpPr txBox="1"/>
          <p:nvPr/>
        </p:nvSpPr>
        <p:spPr>
          <a:xfrm>
            <a:off x="8883586" y="412594"/>
            <a:ext cx="2031325" cy="338554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kumimoji="1" lang="zh-TW" altLang="en-US" sz="1600" dirty="0">
                <a:highlight>
                  <a:srgbClr val="FFFF00"/>
                </a:highlight>
              </a:rPr>
              <a:t>顯示文字，不撈資料</a:t>
            </a:r>
            <a:endParaRPr lang="en-US" altLang="zh-TW" sz="1600" dirty="0">
              <a:highlight>
                <a:srgbClr val="FFFF00"/>
              </a:highlight>
            </a:endParaRPr>
          </a:p>
        </p:txBody>
      </p:sp>
      <p:graphicFrame>
        <p:nvGraphicFramePr>
          <p:cNvPr id="2" name="Table 3">
            <a:extLst>
              <a:ext uri="{FF2B5EF4-FFF2-40B4-BE49-F238E27FC236}">
                <a16:creationId xmlns:a16="http://schemas.microsoft.com/office/drawing/2014/main" id="{CF4162C7-445E-70F9-5C91-852F7B76599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87399322"/>
              </p:ext>
            </p:extLst>
          </p:nvPr>
        </p:nvGraphicFramePr>
        <p:xfrm>
          <a:off x="6245202" y="1020612"/>
          <a:ext cx="5582197" cy="565996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106652">
                  <a:extLst>
                    <a:ext uri="{9D8B030D-6E8A-4147-A177-3AD203B41FA5}">
                      <a16:colId xmlns:a16="http://schemas.microsoft.com/office/drawing/2014/main" val="2857183898"/>
                    </a:ext>
                  </a:extLst>
                </a:gridCol>
                <a:gridCol w="766962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3708583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</a:tblGrid>
              <a:tr h="647806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 err="1"/>
                        <a:t>cardScheme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value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description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VMID not eligible for requested program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Protocol Version Not Supported by ACS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Transaction is excluded from Attempts Processing (includes nonreloadable pre-paid cards)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US" altLang="zh-TW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88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" altLang="zh-TW" sz="1000" dirty="0"/>
                        <a:t>Requested program not supported by the ACS</a:t>
                      </a:r>
                      <a:endParaRPr lang="en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1198278812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-US" altLang="zh-TW" sz="1000" kern="1200" dirty="0">
                          <a:solidFill>
                            <a:schemeClr val="dk1"/>
                          </a:solidFill>
                          <a:latin typeface="+mn-lt"/>
                          <a:ea typeface="+mn-ea"/>
                          <a:cs typeface="+mn-cs"/>
                        </a:rPr>
                        <a:t>89</a:t>
                      </a:r>
                    </a:p>
                  </a:txBody>
                  <a:tcPr marL="9525" marR="9525" marT="9525" marB="0" anchor="ctr"/>
                </a:tc>
                <a:tc>
                  <a:txBody>
                    <a:bodyPr/>
                    <a:lstStyle/>
                    <a:p>
                      <a:pPr marL="0" algn="ctr" defTabSz="914400" rtl="0" eaLnBrk="1" fontAlgn="t" latinLnBrk="0" hangingPunct="1"/>
                      <a:r>
                        <a:rPr lang="en" altLang="zh-TW" sz="1000" dirty="0"/>
                        <a:t>CAVV is included in response (ex: N + 07 + CAVV response in 2.1.0)</a:t>
                      </a:r>
                      <a:endParaRPr lang="en" sz="1000" kern="1200" dirty="0">
                        <a:solidFill>
                          <a:schemeClr val="dk1"/>
                        </a:solidFill>
                        <a:latin typeface="+mn-lt"/>
                        <a:ea typeface="+mn-ea"/>
                        <a:cs typeface="+mn-cs"/>
                      </a:endParaRPr>
                    </a:p>
                  </a:txBody>
                  <a:tcPr marL="9525" marR="9525" marT="9525" marB="0" anchor="ctr"/>
                </a:tc>
                <a:extLst>
                  <a:ext uri="{0D108BD9-81ED-4DB2-BD59-A6C34878D82A}">
                    <a16:rowId xmlns:a16="http://schemas.microsoft.com/office/drawing/2014/main" val="295575813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90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Issuer SCA Required 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87168862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91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Transaction can be used for a future FIDO enrollment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50666032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V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92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Transaction cannot be used for a future FIDO enrollment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18447491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PAN/Token not eligible for </a:t>
                      </a:r>
                      <a:r>
                        <a:rPr lang="en" altLang="zh-TW" sz="1000" dirty="0" err="1"/>
                        <a:t>SafeKey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3823358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Message version number not supported by ACS for PAN/Token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07810027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A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Exemption acknowledged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086315612"/>
                  </a:ext>
                </a:extLst>
              </a:tr>
              <a:tr h="417680"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zh-TW" sz="1000" dirty="0"/>
                        <a:t>J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80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" altLang="zh-TW" sz="1000" dirty="0"/>
                        <a:t>Protocol version is not supported by ACS</a:t>
                      </a:r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692625865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52317366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12" name="Table 3">
            <a:extLst>
              <a:ext uri="{FF2B5EF4-FFF2-40B4-BE49-F238E27FC236}">
                <a16:creationId xmlns:a16="http://schemas.microsoft.com/office/drawing/2014/main" id="{9D2162C8-F358-BBE9-9412-88C30B9F48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6296618"/>
              </p:ext>
            </p:extLst>
          </p:nvPr>
        </p:nvGraphicFramePr>
        <p:xfrm>
          <a:off x="421206" y="1113067"/>
          <a:ext cx="3626687" cy="4816775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731371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2895316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</a:tblGrid>
              <a:tr h="646755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value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description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01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Cardholder selected “Cancel”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Reserved for future EMVCo use (values invalid until defined by EMVCo).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Transaction Timed Out— Decoupled Authentication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04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 Transaction Timed Out at ACS— other timeouts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198278812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05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Transaction Timed Out at ACS— First </a:t>
                      </a:r>
                      <a:r>
                        <a:rPr lang="en-US" sz="1000" dirty="0" err="1"/>
                        <a:t>CReq</a:t>
                      </a:r>
                      <a:r>
                        <a:rPr lang="en-US" sz="1000" dirty="0"/>
                        <a:t> not received by ACS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5575813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06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Transaction Error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50666032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07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Unknown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18447491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08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Transaction Timed Out at SDK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3823358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09 - 79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Reserved for future EMVCo use (values invalid until defined by EMVCo)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807810027"/>
                  </a:ext>
                </a:extLst>
              </a:tr>
              <a:tr h="41700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80 - 99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Reserved for future DS use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70026325"/>
                  </a:ext>
                </a:extLst>
              </a:tr>
            </a:tbl>
          </a:graphicData>
        </a:graphic>
      </p:graphicFrame>
      <p:sp>
        <p:nvSpPr>
          <p:cNvPr id="8" name="文字方塊 7">
            <a:extLst>
              <a:ext uri="{FF2B5EF4-FFF2-40B4-BE49-F238E27FC236}">
                <a16:creationId xmlns:a16="http://schemas.microsoft.com/office/drawing/2014/main" id="{F3924CAC-D6FC-83C8-8E7B-4CFC5B9805A7}"/>
              </a:ext>
            </a:extLst>
          </p:cNvPr>
          <p:cNvSpPr txBox="1"/>
          <p:nvPr/>
        </p:nvSpPr>
        <p:spPr>
          <a:xfrm>
            <a:off x="421206" y="412594"/>
            <a:ext cx="30459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en-US" altLang="zh-TW" dirty="0"/>
              <a:t>challengeCancel description</a:t>
            </a:r>
            <a:endParaRPr kumimoji="1" lang="zh-TW" altLang="en-US" dirty="0"/>
          </a:p>
        </p:txBody>
      </p:sp>
      <p:sp>
        <p:nvSpPr>
          <p:cNvPr id="9" name="TextBox 13">
            <a:extLst>
              <a:ext uri="{FF2B5EF4-FFF2-40B4-BE49-F238E27FC236}">
                <a16:creationId xmlns:a16="http://schemas.microsoft.com/office/drawing/2014/main" id="{4E63BFE2-BDE7-ABDD-B4D4-822C2231355E}"/>
              </a:ext>
            </a:extLst>
          </p:cNvPr>
          <p:cNvSpPr txBox="1"/>
          <p:nvPr/>
        </p:nvSpPr>
        <p:spPr>
          <a:xfrm>
            <a:off x="8883586" y="412594"/>
            <a:ext cx="2031325" cy="338554"/>
          </a:xfrm>
          <a:prstGeom prst="rect">
            <a:avLst/>
          </a:prstGeom>
          <a:noFill/>
          <a:ln>
            <a:noFill/>
          </a:ln>
        </p:spPr>
        <p:txBody>
          <a:bodyPr wrap="none" rtlCol="0">
            <a:spAutoFit/>
          </a:bodyPr>
          <a:lstStyle/>
          <a:p>
            <a:r>
              <a:rPr kumimoji="1" lang="zh-TW" altLang="en-US" sz="1600" dirty="0">
                <a:highlight>
                  <a:srgbClr val="FFFF00"/>
                </a:highlight>
              </a:rPr>
              <a:t>顯示文字，不撈資料</a:t>
            </a:r>
            <a:endParaRPr lang="en-US" altLang="zh-TW" sz="1600" dirty="0">
              <a:highlight>
                <a:srgbClr val="FFFF00"/>
              </a:highlight>
            </a:endParaRPr>
          </a:p>
        </p:txBody>
      </p:sp>
    </p:spTree>
    <p:extLst>
      <p:ext uri="{BB962C8B-B14F-4D97-AF65-F5344CB8AC3E}">
        <p14:creationId xmlns:p14="http://schemas.microsoft.com/office/powerpoint/2010/main" val="3496938287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9" name="Table 8">
            <a:extLst>
              <a:ext uri="{FF2B5EF4-FFF2-40B4-BE49-F238E27FC236}">
                <a16:creationId xmlns:a16="http://schemas.microsoft.com/office/drawing/2014/main" id="{F8BAB5BA-9B83-3662-63B3-4F734103FFE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09725420"/>
              </p:ext>
            </p:extLst>
          </p:nvPr>
        </p:nvGraphicFramePr>
        <p:xfrm>
          <a:off x="394518" y="5239802"/>
          <a:ext cx="5018024" cy="123500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504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040130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308751">
                <a:tc>
                  <a:txBody>
                    <a:bodyPr/>
                    <a:lstStyle/>
                    <a:p>
                      <a:r>
                        <a:rPr lang="en-US" sz="10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S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D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/>
                        <a:t>A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sz="1000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graphicFrame>
        <p:nvGraphicFramePr>
          <p:cNvPr id="10" name="Chart 9">
            <a:extLst>
              <a:ext uri="{FF2B5EF4-FFF2-40B4-BE49-F238E27FC236}">
                <a16:creationId xmlns:a16="http://schemas.microsoft.com/office/drawing/2014/main" id="{9E64EAEE-8AE2-8F51-5180-7B5F46C5E70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472672337"/>
              </p:ext>
            </p:extLst>
          </p:nvPr>
        </p:nvGraphicFramePr>
        <p:xfrm>
          <a:off x="394518" y="1921487"/>
          <a:ext cx="5018024" cy="3236019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3"/>
          </a:graphicData>
        </a:graphic>
      </p:graphicFrame>
      <p:sp>
        <p:nvSpPr>
          <p:cNvPr id="11" name="Rectangle: Rounded Corners 10">
            <a:extLst>
              <a:ext uri="{FF2B5EF4-FFF2-40B4-BE49-F238E27FC236}">
                <a16:creationId xmlns:a16="http://schemas.microsoft.com/office/drawing/2014/main" id="{9BE53008-8D96-45B0-F428-BDFC1547715B}"/>
              </a:ext>
            </a:extLst>
          </p:cNvPr>
          <p:cNvSpPr/>
          <p:nvPr/>
        </p:nvSpPr>
        <p:spPr>
          <a:xfrm>
            <a:off x="255432" y="1828800"/>
            <a:ext cx="5409820" cy="4904760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graphicFrame>
        <p:nvGraphicFramePr>
          <p:cNvPr id="12" name="Chart 11">
            <a:extLst>
              <a:ext uri="{FF2B5EF4-FFF2-40B4-BE49-F238E27FC236}">
                <a16:creationId xmlns:a16="http://schemas.microsoft.com/office/drawing/2014/main" id="{2B10E929-6998-A8E8-C680-33B587A5E060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090343385"/>
              </p:ext>
            </p:extLst>
          </p:nvPr>
        </p:nvGraphicFramePr>
        <p:xfrm>
          <a:off x="5879189" y="755842"/>
          <a:ext cx="5704356" cy="1533878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4"/>
          </a:graphicData>
        </a:graphic>
      </p:graphicFrame>
      <p:graphicFrame>
        <p:nvGraphicFramePr>
          <p:cNvPr id="13" name="Chart 12">
            <a:extLst>
              <a:ext uri="{FF2B5EF4-FFF2-40B4-BE49-F238E27FC236}">
                <a16:creationId xmlns:a16="http://schemas.microsoft.com/office/drawing/2014/main" id="{5A6A96F2-8402-E680-9B96-676BDE101525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59666937"/>
              </p:ext>
            </p:extLst>
          </p:nvPr>
        </p:nvGraphicFramePr>
        <p:xfrm>
          <a:off x="5879189" y="2289720"/>
          <a:ext cx="5704356" cy="17112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5"/>
          </a:graphicData>
        </a:graphic>
      </p:graphicFrame>
      <p:graphicFrame>
        <p:nvGraphicFramePr>
          <p:cNvPr id="14" name="Table 13">
            <a:extLst>
              <a:ext uri="{FF2B5EF4-FFF2-40B4-BE49-F238E27FC236}">
                <a16:creationId xmlns:a16="http://schemas.microsoft.com/office/drawing/2014/main" id="{BF953A15-C424-9143-79EC-AF1628F26A4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022093012"/>
              </p:ext>
            </p:extLst>
          </p:nvPr>
        </p:nvGraphicFramePr>
        <p:xfrm>
          <a:off x="5893473" y="5718562"/>
          <a:ext cx="5695634" cy="97536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1201319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952563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80584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80584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80584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164651">
                <a:tc>
                  <a:txBody>
                    <a:bodyPr/>
                    <a:lstStyle/>
                    <a:p>
                      <a:r>
                        <a:rPr lang="en-US" sz="10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0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0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19505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 err="1"/>
                        <a:t>error_detail</a:t>
                      </a:r>
                      <a:r>
                        <a:rPr lang="zh-TW" altLang="en-US" sz="1000" dirty="0"/>
                        <a:t> </a:t>
                      </a:r>
                      <a:r>
                        <a:rPr lang="en-US" altLang="zh-TW" sz="1000" dirty="0"/>
                        <a:t>1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53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60000"/>
                        <a:lumOff val="4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19505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 err="1"/>
                        <a:t>error_detail</a:t>
                      </a:r>
                      <a:r>
                        <a:rPr lang="en-US" sz="1000" dirty="0"/>
                        <a:t>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31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40000"/>
                        <a:lumOff val="6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  <a:tr h="195052">
                <a:tc>
                  <a:txBody>
                    <a:bodyPr/>
                    <a:lstStyle/>
                    <a:p>
                      <a:pPr algn="ctr"/>
                      <a:r>
                        <a:rPr lang="en-US" altLang="zh-TW" sz="1000" dirty="0" err="1"/>
                        <a:t>error_detail</a:t>
                      </a:r>
                      <a:r>
                        <a:rPr lang="en-US" altLang="zh-TW" sz="1000" dirty="0"/>
                        <a:t> 3…</a:t>
                      </a:r>
                      <a:endParaRPr lang="en-US" sz="10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tc>
                  <a:txBody>
                    <a:bodyPr/>
                    <a:lstStyle/>
                    <a:p>
                      <a:pPr algn="r" fontAlgn="ctr">
                        <a:buNone/>
                      </a:pPr>
                      <a:r>
                        <a:rPr lang="en-US" sz="12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16</a:t>
                      </a:r>
                    </a:p>
                  </a:txBody>
                  <a:tcPr marL="6350" marR="6350" marT="6350" marB="0" anchor="ctr">
                    <a:solidFill>
                      <a:schemeClr val="accent2">
                        <a:lumMod val="20000"/>
                        <a:lumOff val="80000"/>
                      </a:schemeClr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022952028"/>
                  </a:ext>
                </a:extLst>
              </a:tr>
            </a:tbl>
          </a:graphicData>
        </a:graphic>
      </p:graphicFrame>
      <p:graphicFrame>
        <p:nvGraphicFramePr>
          <p:cNvPr id="15" name="Chart 14">
            <a:extLst>
              <a:ext uri="{FF2B5EF4-FFF2-40B4-BE49-F238E27FC236}">
                <a16:creationId xmlns:a16="http://schemas.microsoft.com/office/drawing/2014/main" id="{225160DA-5508-822A-EBBB-ACF11E18E547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1134735292"/>
              </p:ext>
            </p:extLst>
          </p:nvPr>
        </p:nvGraphicFramePr>
        <p:xfrm>
          <a:off x="5884604" y="4007269"/>
          <a:ext cx="5704356" cy="1711293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6"/>
          </a:graphicData>
        </a:graphic>
      </p:graphicFrame>
      <p:sp>
        <p:nvSpPr>
          <p:cNvPr id="17" name="TextBox 16">
            <a:extLst>
              <a:ext uri="{FF2B5EF4-FFF2-40B4-BE49-F238E27FC236}">
                <a16:creationId xmlns:a16="http://schemas.microsoft.com/office/drawing/2014/main" id="{B41A3B00-CB6E-053C-50F5-AF88F9AD73F6}"/>
              </a:ext>
            </a:extLst>
          </p:cNvPr>
          <p:cNvSpPr txBox="1"/>
          <p:nvPr/>
        </p:nvSpPr>
        <p:spPr>
          <a:xfrm>
            <a:off x="5565214" y="460023"/>
            <a:ext cx="2700228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200" dirty="0"/>
              <a:t>error message type:</a:t>
            </a:r>
            <a:r>
              <a:rPr lang="zh-TW" altLang="en-US" sz="1200" dirty="0"/>
              <a:t> </a:t>
            </a:r>
            <a:r>
              <a:rPr lang="en-US" altLang="zh-TW" sz="1200" dirty="0"/>
              <a:t>1/2/3/4….</a:t>
            </a:r>
            <a:r>
              <a:rPr lang="zh-TW" altLang="en-US" sz="1200" dirty="0">
                <a:solidFill>
                  <a:schemeClr val="tx1"/>
                </a:solidFill>
              </a:rPr>
              <a:t> （多選）</a:t>
            </a:r>
            <a:endParaRPr lang="en-US" sz="1200" dirty="0"/>
          </a:p>
        </p:txBody>
      </p:sp>
      <p:sp>
        <p:nvSpPr>
          <p:cNvPr id="18" name="TextBox 17">
            <a:extLst>
              <a:ext uri="{FF2B5EF4-FFF2-40B4-BE49-F238E27FC236}">
                <a16:creationId xmlns:a16="http://schemas.microsoft.com/office/drawing/2014/main" id="{DFEC25BD-3EA1-0269-9241-C2859368CC03}"/>
              </a:ext>
            </a:extLst>
          </p:cNvPr>
          <p:cNvSpPr txBox="1"/>
          <p:nvPr/>
        </p:nvSpPr>
        <p:spPr>
          <a:xfrm>
            <a:off x="8707484" y="84692"/>
            <a:ext cx="2177634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200" dirty="0"/>
              <a:t>error code:</a:t>
            </a:r>
            <a:r>
              <a:rPr lang="zh-TW" altLang="en-US" sz="1200" dirty="0"/>
              <a:t> </a:t>
            </a:r>
            <a:r>
              <a:rPr lang="en-US" altLang="zh-TW" sz="1200" dirty="0"/>
              <a:t>1/2/3/4….</a:t>
            </a:r>
            <a:r>
              <a:rPr lang="zh-TW" altLang="en-US" sz="1200" dirty="0">
                <a:solidFill>
                  <a:schemeClr val="tx1"/>
                </a:solidFill>
              </a:rPr>
              <a:t> （多選）</a:t>
            </a:r>
            <a:endParaRPr lang="en-US" sz="1200" dirty="0"/>
          </a:p>
        </p:txBody>
      </p:sp>
      <p:sp>
        <p:nvSpPr>
          <p:cNvPr id="19" name="TextBox 18">
            <a:extLst>
              <a:ext uri="{FF2B5EF4-FFF2-40B4-BE49-F238E27FC236}">
                <a16:creationId xmlns:a16="http://schemas.microsoft.com/office/drawing/2014/main" id="{00A0CE35-155D-7956-E4EF-08A1B11CA3F3}"/>
              </a:ext>
            </a:extLst>
          </p:cNvPr>
          <p:cNvSpPr txBox="1"/>
          <p:nvPr/>
        </p:nvSpPr>
        <p:spPr>
          <a:xfrm>
            <a:off x="8702622" y="479231"/>
            <a:ext cx="2700228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200" dirty="0"/>
              <a:t>error description:</a:t>
            </a:r>
            <a:r>
              <a:rPr lang="zh-TW" altLang="en-US" sz="1200" dirty="0"/>
              <a:t> </a:t>
            </a:r>
            <a:r>
              <a:rPr lang="en-US" altLang="zh-TW" sz="1200" dirty="0"/>
              <a:t>1/2/3/4….</a:t>
            </a:r>
            <a:r>
              <a:rPr lang="zh-TW" altLang="en-US" sz="1200" dirty="0">
                <a:solidFill>
                  <a:schemeClr val="tx1"/>
                </a:solidFill>
              </a:rPr>
              <a:t> （多選）</a:t>
            </a:r>
            <a:endParaRPr lang="en-US" sz="1200" dirty="0"/>
          </a:p>
        </p:txBody>
      </p:sp>
      <p:sp>
        <p:nvSpPr>
          <p:cNvPr id="20" name="Rectangle: Rounded Corners 19">
            <a:extLst>
              <a:ext uri="{FF2B5EF4-FFF2-40B4-BE49-F238E27FC236}">
                <a16:creationId xmlns:a16="http://schemas.microsoft.com/office/drawing/2014/main" id="{BAF11E06-846F-6331-1A9E-5281D93284EA}"/>
              </a:ext>
            </a:extLst>
          </p:cNvPr>
          <p:cNvSpPr/>
          <p:nvPr/>
        </p:nvSpPr>
        <p:spPr>
          <a:xfrm>
            <a:off x="5745280" y="901874"/>
            <a:ext cx="6052202" cy="5831686"/>
          </a:xfrm>
          <a:prstGeom prst="roundRect">
            <a:avLst>
              <a:gd name="adj" fmla="val 4913"/>
            </a:avLst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1" name="TextBox 20">
            <a:extLst>
              <a:ext uri="{FF2B5EF4-FFF2-40B4-BE49-F238E27FC236}">
                <a16:creationId xmlns:a16="http://schemas.microsoft.com/office/drawing/2014/main" id="{F33A89B0-E4D8-B70B-4727-7EE56501CB9D}"/>
              </a:ext>
            </a:extLst>
          </p:cNvPr>
          <p:cNvSpPr txBox="1"/>
          <p:nvPr/>
        </p:nvSpPr>
        <p:spPr>
          <a:xfrm>
            <a:off x="5571411" y="124136"/>
            <a:ext cx="2413417" cy="276999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pPr algn="ctr"/>
            <a:r>
              <a:rPr lang="en-US" sz="1200" dirty="0" err="1">
                <a:solidFill>
                  <a:schemeClr val="tx1"/>
                </a:solidFill>
              </a:rPr>
              <a:t>error_component</a:t>
            </a:r>
            <a:r>
              <a:rPr lang="en-US" sz="1200" dirty="0">
                <a:solidFill>
                  <a:schemeClr val="tx1"/>
                </a:solidFill>
              </a:rPr>
              <a:t>: S/D/</a:t>
            </a:r>
            <a:r>
              <a:rPr lang="en-US" altLang="zh-TW" sz="1200" dirty="0">
                <a:solidFill>
                  <a:schemeClr val="tx1"/>
                </a:solidFill>
              </a:rPr>
              <a:t>A</a:t>
            </a:r>
            <a:r>
              <a:rPr lang="zh-TW" altLang="en-US" sz="1200" dirty="0">
                <a:solidFill>
                  <a:schemeClr val="tx1"/>
                </a:solidFill>
              </a:rPr>
              <a:t>（多選）</a:t>
            </a:r>
            <a:endParaRPr lang="en-US" sz="1200" dirty="0">
              <a:solidFill>
                <a:schemeClr val="tx1"/>
              </a:solidFill>
            </a:endParaRPr>
          </a:p>
        </p:txBody>
      </p:sp>
      <p:sp>
        <p:nvSpPr>
          <p:cNvPr id="2" name="TextBox 13">
            <a:extLst>
              <a:ext uri="{FF2B5EF4-FFF2-40B4-BE49-F238E27FC236}">
                <a16:creationId xmlns:a16="http://schemas.microsoft.com/office/drawing/2014/main" id="{BFDBD2BF-9638-B8A5-0457-4E4F2DFFF266}"/>
              </a:ext>
            </a:extLst>
          </p:cNvPr>
          <p:cNvSpPr txBox="1"/>
          <p:nvPr/>
        </p:nvSpPr>
        <p:spPr>
          <a:xfrm>
            <a:off x="354298" y="154772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3" name="TextBox 14">
            <a:extLst>
              <a:ext uri="{FF2B5EF4-FFF2-40B4-BE49-F238E27FC236}">
                <a16:creationId xmlns:a16="http://schemas.microsoft.com/office/drawing/2014/main" id="{5B3528C8-4425-1E2D-2FDD-648EB22B22D5}"/>
              </a:ext>
            </a:extLst>
          </p:cNvPr>
          <p:cNvSpPr txBox="1"/>
          <p:nvPr/>
        </p:nvSpPr>
        <p:spPr>
          <a:xfrm>
            <a:off x="3834246" y="137161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 err="1"/>
              <a:t>Datepicker</a:t>
            </a:r>
            <a:endParaRPr lang="en-US" sz="1600" dirty="0"/>
          </a:p>
        </p:txBody>
      </p:sp>
      <p:sp>
        <p:nvSpPr>
          <p:cNvPr id="16" name="TextBox 15">
            <a:extLst>
              <a:ext uri="{FF2B5EF4-FFF2-40B4-BE49-F238E27FC236}">
                <a16:creationId xmlns:a16="http://schemas.microsoft.com/office/drawing/2014/main" id="{0E83D559-B99E-EA8B-EB13-1ECD0353DE03}"/>
              </a:ext>
            </a:extLst>
          </p:cNvPr>
          <p:cNvSpPr txBox="1"/>
          <p:nvPr/>
        </p:nvSpPr>
        <p:spPr>
          <a:xfrm>
            <a:off x="394518" y="668316"/>
            <a:ext cx="209600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 err="1"/>
              <a:t>cardScheme</a:t>
            </a:r>
            <a:r>
              <a:rPr lang="zh-TW" altLang="en-US" sz="1600" dirty="0"/>
              <a:t>（多選）</a:t>
            </a:r>
            <a:endParaRPr lang="en-US" sz="1600" dirty="0"/>
          </a:p>
        </p:txBody>
      </p:sp>
      <p:sp>
        <p:nvSpPr>
          <p:cNvPr id="4" name="文字方塊 3">
            <a:extLst>
              <a:ext uri="{FF2B5EF4-FFF2-40B4-BE49-F238E27FC236}">
                <a16:creationId xmlns:a16="http://schemas.microsoft.com/office/drawing/2014/main" id="{0811A741-2EE3-5CCB-9BF2-AF14ACE2481E}"/>
              </a:ext>
            </a:extLst>
          </p:cNvPr>
          <p:cNvSpPr txBox="1"/>
          <p:nvPr/>
        </p:nvSpPr>
        <p:spPr>
          <a:xfrm>
            <a:off x="2751278" y="668316"/>
            <a:ext cx="2223044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錯誤來源（</a:t>
            </a:r>
            <a:r>
              <a:rPr kumimoji="1" lang="en-US" altLang="zh-TW" sz="1400" dirty="0"/>
              <a:t>S/D/A)</a:t>
            </a:r>
            <a:r>
              <a:rPr kumimoji="1" lang="zh-TW" altLang="en-US" sz="1400" dirty="0"/>
              <a:t>佔比</a:t>
            </a:r>
            <a:endParaRPr kumimoji="1" lang="en-US" altLang="zh-TW" sz="1400" dirty="0"/>
          </a:p>
          <a:p>
            <a:pPr marL="285750" indent="-285750">
              <a:buFont typeface="Arial" panose="020B0604020202020204" pitchFamily="34" charset="0"/>
              <a:buChar char="•"/>
            </a:pPr>
            <a:r>
              <a:rPr kumimoji="1" lang="zh-TW" altLang="en-US" sz="1400" dirty="0"/>
              <a:t>錯誤原因筆數統計</a:t>
            </a:r>
            <a:endParaRPr kumimoji="1" lang="en-US" altLang="zh-TW" sz="1400" dirty="0"/>
          </a:p>
        </p:txBody>
      </p:sp>
    </p:spTree>
    <p:extLst>
      <p:ext uri="{BB962C8B-B14F-4D97-AF65-F5344CB8AC3E}">
        <p14:creationId xmlns:p14="http://schemas.microsoft.com/office/powerpoint/2010/main" val="1113684784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>
            <a:extLst>
              <a:ext uri="{FF2B5EF4-FFF2-40B4-BE49-F238E27FC236}">
                <a16:creationId xmlns:a16="http://schemas.microsoft.com/office/drawing/2014/main" id="{1CC18C80-A9C4-44EC-6CF8-7B1CA1A9AE5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Data spec</a:t>
            </a:r>
          </a:p>
        </p:txBody>
      </p:sp>
    </p:spTree>
    <p:extLst>
      <p:ext uri="{BB962C8B-B14F-4D97-AF65-F5344CB8AC3E}">
        <p14:creationId xmlns:p14="http://schemas.microsoft.com/office/powerpoint/2010/main" val="1761804897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7" name="Chart 6">
            <a:extLst>
              <a:ext uri="{FF2B5EF4-FFF2-40B4-BE49-F238E27FC236}">
                <a16:creationId xmlns:a16="http://schemas.microsoft.com/office/drawing/2014/main" id="{1D2A24B9-FF62-DA98-0435-D5C7FA9B1B8F}"/>
              </a:ext>
            </a:extLst>
          </p:cNvPr>
          <p:cNvGraphicFramePr/>
          <p:nvPr>
            <p:extLst>
              <p:ext uri="{D42A27DB-BD31-4B8C-83A1-F6EECF244321}">
                <p14:modId xmlns:p14="http://schemas.microsoft.com/office/powerpoint/2010/main" val="3884101862"/>
              </p:ext>
            </p:extLst>
          </p:nvPr>
        </p:nvGraphicFramePr>
        <p:xfrm>
          <a:off x="386080" y="740664"/>
          <a:ext cx="5341396" cy="3124422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1726CB3D-0DEC-27CF-FB9B-907A36963823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90591561"/>
              </p:ext>
            </p:extLst>
          </p:nvPr>
        </p:nvGraphicFramePr>
        <p:xfrm>
          <a:off x="377752" y="4028837"/>
          <a:ext cx="5341395" cy="1040271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912763">
                  <a:extLst>
                    <a:ext uri="{9D8B030D-6E8A-4147-A177-3AD203B41FA5}">
                      <a16:colId xmlns:a16="http://schemas.microsoft.com/office/drawing/2014/main" val="3754170516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04328269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3596292147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1958711258"/>
                    </a:ext>
                  </a:extLst>
                </a:gridCol>
                <a:gridCol w="1107158">
                  <a:extLst>
                    <a:ext uri="{9D8B030D-6E8A-4147-A177-3AD203B41FA5}">
                      <a16:colId xmlns:a16="http://schemas.microsoft.com/office/drawing/2014/main" val="2630941795"/>
                    </a:ext>
                  </a:extLst>
                </a:gridCol>
              </a:tblGrid>
              <a:tr h="308751">
                <a:tc>
                  <a:txBody>
                    <a:bodyPr/>
                    <a:lstStyle/>
                    <a:p>
                      <a:r>
                        <a:rPr lang="en-US" sz="1200" dirty="0"/>
                        <a:t>Count</a:t>
                      </a:r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Period 1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2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3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1200" dirty="0"/>
                        <a:t>Period 4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968887673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Success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4214761551"/>
                  </a:ext>
                </a:extLst>
              </a:tr>
              <a:tr h="308751">
                <a:tc>
                  <a:txBody>
                    <a:bodyPr/>
                    <a:lstStyle/>
                    <a:p>
                      <a:pPr algn="ctr"/>
                      <a:r>
                        <a:rPr lang="en-US" sz="1200" dirty="0"/>
                        <a:t>Fail 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/>
                      <a:endParaRPr 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2743647804"/>
                  </a:ext>
                </a:extLst>
              </a:tr>
            </a:tbl>
          </a:graphicData>
        </a:graphic>
      </p:graphicFrame>
      <p:sp>
        <p:nvSpPr>
          <p:cNvPr id="6" name="Rectangle 5">
            <a:extLst>
              <a:ext uri="{FF2B5EF4-FFF2-40B4-BE49-F238E27FC236}">
                <a16:creationId xmlns:a16="http://schemas.microsoft.com/office/drawing/2014/main" id="{8EDFD9B3-7B29-BCE6-F961-7C18F3D6E2C7}"/>
              </a:ext>
            </a:extLst>
          </p:cNvPr>
          <p:cNvSpPr/>
          <p:nvPr/>
        </p:nvSpPr>
        <p:spPr>
          <a:xfrm>
            <a:off x="5934456" y="740664"/>
            <a:ext cx="5688128" cy="5703030"/>
          </a:xfrm>
          <a:prstGeom prst="rect">
            <a:avLst/>
          </a:prstGeom>
          <a:noFill/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文字方塊 3">
            <a:extLst>
              <a:ext uri="{FF2B5EF4-FFF2-40B4-BE49-F238E27FC236}">
                <a16:creationId xmlns:a16="http://schemas.microsoft.com/office/drawing/2014/main" id="{DF8268C7-1499-4198-4BC2-75409AE9F894}"/>
              </a:ext>
            </a:extLst>
          </p:cNvPr>
          <p:cNvSpPr txBox="1"/>
          <p:nvPr/>
        </p:nvSpPr>
        <p:spPr>
          <a:xfrm>
            <a:off x="5942785" y="771931"/>
            <a:ext cx="5688128" cy="3970318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資料來源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dirty="0"/>
              <a:t>目標 </a:t>
            </a:r>
            <a:r>
              <a:rPr lang="en" altLang="zh-TW" sz="1400" dirty="0"/>
              <a:t>requestor </a:t>
            </a:r>
            <a:r>
              <a:rPr lang="zh-TW" altLang="en-US" sz="1400" dirty="0"/>
              <a:t>的交易量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圖形</a:t>
            </a: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en" altLang="zh-TW" sz="1400" b="1" dirty="0"/>
              <a:t>X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：時間軸，以篩選的 </a:t>
            </a:r>
            <a:r>
              <a:rPr lang="en" altLang="zh-TW" sz="1400" dirty="0"/>
              <a:t>period </a:t>
            </a:r>
            <a:r>
              <a:rPr lang="zh-TW" altLang="en-US" sz="1400" dirty="0"/>
              <a:t>為單位</a:t>
            </a:r>
            <a:br>
              <a:rPr lang="zh-TW" altLang="en-US" sz="1400" dirty="0"/>
            </a:br>
            <a:r>
              <a:rPr lang="en" altLang="zh-TW" sz="1400" b="1" dirty="0"/>
              <a:t>Y </a:t>
            </a:r>
            <a:r>
              <a:rPr lang="zh-TW" altLang="en-US" sz="1400" b="1" dirty="0"/>
              <a:t>軸</a:t>
            </a:r>
            <a:r>
              <a:rPr lang="zh-TW" altLang="en-US" sz="1400" dirty="0"/>
              <a:t>：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長條圖：顯示交易量 </a:t>
            </a:r>
            <a:r>
              <a:rPr lang="en-US" altLang="zh-TW" sz="1400" dirty="0"/>
              <a:t>(</a:t>
            </a:r>
            <a:r>
              <a:rPr lang="en" altLang="zh-TW" sz="1400" dirty="0"/>
              <a:t>count)</a:t>
            </a:r>
          </a:p>
          <a:p>
            <a:pPr marL="285750" lvl="1" indent="-285750">
              <a:buFont typeface="Arial" panose="020B0604020202020204" pitchFamily="34" charset="0"/>
              <a:buChar char="•"/>
            </a:pPr>
            <a:r>
              <a:rPr lang="zh-TW" altLang="en-US" sz="1400" dirty="0"/>
              <a:t>折線圖：顯示「成功率</a:t>
            </a:r>
            <a:r>
              <a:rPr lang="en-US" altLang="zh-TW" sz="1400" dirty="0"/>
              <a:t>(%) </a:t>
            </a:r>
            <a:r>
              <a:rPr lang="zh-TW" altLang="en-US" sz="1400" dirty="0"/>
              <a:t>」和「失敗率</a:t>
            </a:r>
            <a:r>
              <a:rPr lang="en-US" altLang="zh-TW" sz="1400" dirty="0"/>
              <a:t>(%)</a:t>
            </a:r>
            <a:r>
              <a:rPr lang="zh-TW" altLang="en-US" sz="1400" dirty="0"/>
              <a:t>」</a:t>
            </a:r>
          </a:p>
          <a:p>
            <a:pPr marL="285750" lvl="7" indent="-285750">
              <a:buFont typeface="Arial" panose="020B0604020202020204" pitchFamily="34" charset="0"/>
              <a:buChar char="•"/>
            </a:pPr>
            <a:r>
              <a:rPr lang="zh-TW" altLang="en-US" sz="1400" dirty="0"/>
              <a:t>成功率定義：</a:t>
            </a:r>
            <a:r>
              <a:rPr lang="en-US" altLang="zh-TW" sz="1400" dirty="0"/>
              <a:t>(</a:t>
            </a:r>
            <a:r>
              <a:rPr lang="en" altLang="zh-TW" sz="1400" dirty="0"/>
              <a:t>transStatus </a:t>
            </a:r>
            <a:r>
              <a:rPr lang="zh-TW" altLang="en-US" sz="1400" dirty="0"/>
              <a:t>為 </a:t>
            </a:r>
            <a:r>
              <a:rPr lang="en" altLang="zh-TW" sz="1400" dirty="0"/>
              <a:t>Y</a:t>
            </a:r>
            <a:r>
              <a:rPr lang="zh-TW" altLang="en" sz="1400" dirty="0"/>
              <a:t>、 </a:t>
            </a:r>
            <a:r>
              <a:rPr lang="en" altLang="zh-TW" sz="1400" dirty="0"/>
              <a:t>A </a:t>
            </a:r>
            <a:r>
              <a:rPr lang="zh-TW" altLang="en" sz="1400" dirty="0"/>
              <a:t>、 </a:t>
            </a:r>
            <a:r>
              <a:rPr lang="en" altLang="zh-TW" sz="1400" dirty="0"/>
              <a:t>I </a:t>
            </a:r>
            <a:r>
              <a:rPr lang="zh-TW" altLang="en-US" sz="1400" dirty="0"/>
              <a:t>交易數加總</a:t>
            </a:r>
            <a:r>
              <a:rPr lang="en-US" altLang="zh-TW" sz="1400" dirty="0"/>
              <a:t>)</a:t>
            </a:r>
            <a:r>
              <a:rPr lang="zh-TW" altLang="en-US" sz="1400" dirty="0"/>
              <a:t> </a:t>
            </a:r>
            <a:r>
              <a:rPr lang="en-US" altLang="zh-TW" sz="1400" dirty="0"/>
              <a:t>/ </a:t>
            </a:r>
            <a:r>
              <a:rPr lang="zh-TW" altLang="en-US" sz="1400" dirty="0"/>
              <a:t>總交易量</a:t>
            </a:r>
          </a:p>
          <a:p>
            <a:pPr marL="285750" lvl="7" indent="-285750">
              <a:buFont typeface="Arial" panose="020B0604020202020204" pitchFamily="34" charset="0"/>
              <a:buChar char="•"/>
            </a:pPr>
            <a:r>
              <a:rPr lang="zh-TW" altLang="en-US" sz="1400" dirty="0"/>
              <a:t>失敗率定義：</a:t>
            </a:r>
            <a:r>
              <a:rPr lang="en-US" altLang="zh-TW" sz="1400" dirty="0"/>
              <a:t>(</a:t>
            </a:r>
            <a:r>
              <a:rPr lang="zh-TW" altLang="en-US" sz="1400" dirty="0"/>
              <a:t>全部交易數量 </a:t>
            </a:r>
            <a:r>
              <a:rPr lang="en-US" altLang="zh-TW" sz="1400" dirty="0"/>
              <a:t>- </a:t>
            </a:r>
            <a:r>
              <a:rPr lang="en" altLang="zh-TW" sz="1400" dirty="0"/>
              <a:t>Y - A - I) / </a:t>
            </a:r>
            <a:r>
              <a:rPr lang="zh-TW" altLang="en-US" sz="1400" dirty="0"/>
              <a:t>總交易量</a:t>
            </a:r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endParaRPr lang="zh-TW" altLang="en-US" sz="1400" dirty="0"/>
          </a:p>
          <a:p>
            <a:pPr marL="0" marR="0" lvl="0" indent="0" algn="l" rtl="0">
              <a:spcBef>
                <a:spcPts val="0"/>
              </a:spcBef>
              <a:spcAft>
                <a:spcPts val="0"/>
              </a:spcAft>
              <a:buNone/>
            </a:pPr>
            <a:r>
              <a:rPr lang="zh-TW" altLang="en-US" sz="1400" b="1" dirty="0"/>
              <a:t>表格</a:t>
            </a:r>
            <a:endParaRPr lang="zh-TW" altLang="en-US" sz="1400" dirty="0"/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表頭：時間區間，以篩選的 </a:t>
            </a:r>
            <a:r>
              <a:rPr lang="en" altLang="zh-TW" sz="1400" dirty="0"/>
              <a:t>period </a:t>
            </a:r>
            <a:r>
              <a:rPr lang="zh-TW" altLang="en-US" sz="1400" dirty="0"/>
              <a:t>為單位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欄位：</a:t>
            </a:r>
            <a:r>
              <a:rPr lang="en" altLang="zh-TW" sz="1400" dirty="0"/>
              <a:t>Success</a:t>
            </a:r>
            <a:r>
              <a:rPr lang="zh-TW" altLang="en" sz="1400" dirty="0"/>
              <a:t>、</a:t>
            </a:r>
            <a:r>
              <a:rPr lang="en" altLang="zh-TW" sz="1400" dirty="0"/>
              <a:t>Fail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內容：顯示交易狀態是成功的數量和交易狀態是失敗的數量</a:t>
            </a:r>
            <a:r>
              <a:rPr lang="en-US" altLang="zh-TW" sz="1400" dirty="0"/>
              <a:t>(</a:t>
            </a:r>
            <a:r>
              <a:rPr lang="en" altLang="zh-TW" sz="1400" dirty="0"/>
              <a:t>count)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交易狀態成功： </a:t>
            </a:r>
            <a:r>
              <a:rPr lang="en" altLang="zh-TW" sz="1400" dirty="0"/>
              <a:t>transStatus </a:t>
            </a:r>
            <a:r>
              <a:rPr lang="zh-TW" altLang="en-US" sz="1400" dirty="0"/>
              <a:t>為 </a:t>
            </a:r>
            <a:r>
              <a:rPr lang="en" altLang="zh-TW" sz="1400" dirty="0"/>
              <a:t>Y</a:t>
            </a:r>
            <a:r>
              <a:rPr lang="zh-TW" altLang="en" sz="1400" dirty="0"/>
              <a:t>、 </a:t>
            </a:r>
            <a:r>
              <a:rPr lang="en" altLang="zh-TW" sz="1400" dirty="0"/>
              <a:t>A </a:t>
            </a:r>
            <a:r>
              <a:rPr lang="zh-TW" altLang="en" sz="1400" dirty="0"/>
              <a:t>、 </a:t>
            </a:r>
            <a:r>
              <a:rPr lang="en" altLang="zh-TW" sz="1400" dirty="0"/>
              <a:t>I </a:t>
            </a:r>
            <a:r>
              <a:rPr lang="zh-TW" altLang="en-US" sz="1400" dirty="0"/>
              <a:t>交易數加總</a:t>
            </a:r>
          </a:p>
          <a:p>
            <a:pPr marL="285750" marR="0" lvl="0" indent="-285750" algn="l" rtl="0"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</a:pPr>
            <a:r>
              <a:rPr lang="zh-TW" altLang="en-US" sz="1400" dirty="0"/>
              <a:t>交易狀態失敗： 全部交易數量 </a:t>
            </a:r>
            <a:r>
              <a:rPr lang="en-US" altLang="zh-TW" sz="1400" dirty="0"/>
              <a:t>– </a:t>
            </a:r>
            <a:r>
              <a:rPr lang="zh-TW" altLang="en-US" sz="1400" dirty="0"/>
              <a:t>交易狀態為成功的數量</a:t>
            </a:r>
          </a:p>
          <a:p>
            <a:endParaRPr kumimoji="1" lang="zh-TW" altLang="en-US" sz="1400" dirty="0"/>
          </a:p>
        </p:txBody>
      </p:sp>
      <p:sp>
        <p:nvSpPr>
          <p:cNvPr id="2" name="TextBox 13">
            <a:extLst>
              <a:ext uri="{FF2B5EF4-FFF2-40B4-BE49-F238E27FC236}">
                <a16:creationId xmlns:a16="http://schemas.microsoft.com/office/drawing/2014/main" id="{845E10F7-02AD-6889-0C22-A26F5352ED36}"/>
              </a:ext>
            </a:extLst>
          </p:cNvPr>
          <p:cNvSpPr txBox="1"/>
          <p:nvPr/>
        </p:nvSpPr>
        <p:spPr>
          <a:xfrm>
            <a:off x="354298" y="154772"/>
            <a:ext cx="3236848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altLang="zh-TW" sz="1600" dirty="0"/>
              <a:t>period: Day/week/month</a:t>
            </a:r>
            <a:r>
              <a:rPr lang="zh-TW" altLang="en-US" sz="1600" dirty="0"/>
              <a:t>（單選）</a:t>
            </a:r>
            <a:r>
              <a:rPr lang="en-US" altLang="zh-TW" sz="1600" dirty="0"/>
              <a:t> </a:t>
            </a:r>
            <a:endParaRPr lang="en-US" sz="1600" dirty="0"/>
          </a:p>
        </p:txBody>
      </p:sp>
      <p:sp>
        <p:nvSpPr>
          <p:cNvPr id="3" name="TextBox 14">
            <a:extLst>
              <a:ext uri="{FF2B5EF4-FFF2-40B4-BE49-F238E27FC236}">
                <a16:creationId xmlns:a16="http://schemas.microsoft.com/office/drawing/2014/main" id="{B46D0B21-70F0-FFA3-E29C-120B528FBE01}"/>
              </a:ext>
            </a:extLst>
          </p:cNvPr>
          <p:cNvSpPr txBox="1"/>
          <p:nvPr/>
        </p:nvSpPr>
        <p:spPr>
          <a:xfrm>
            <a:off x="3834246" y="137161"/>
            <a:ext cx="114813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none" rtlCol="0">
            <a:spAutoFit/>
          </a:bodyPr>
          <a:lstStyle/>
          <a:p>
            <a:r>
              <a:rPr lang="en-US" sz="1600" dirty="0" err="1"/>
              <a:t>Datepicker</a:t>
            </a:r>
            <a:endParaRPr lang="en-US" sz="1600" dirty="0"/>
          </a:p>
        </p:txBody>
      </p:sp>
      <p:sp>
        <p:nvSpPr>
          <p:cNvPr id="8" name="TextBox 15">
            <a:extLst>
              <a:ext uri="{FF2B5EF4-FFF2-40B4-BE49-F238E27FC236}">
                <a16:creationId xmlns:a16="http://schemas.microsoft.com/office/drawing/2014/main" id="{AA17E89C-28CF-6FD7-1816-7BC2692AEE87}"/>
              </a:ext>
            </a:extLst>
          </p:cNvPr>
          <p:cNvSpPr txBox="1"/>
          <p:nvPr/>
        </p:nvSpPr>
        <p:spPr>
          <a:xfrm>
            <a:off x="5225481" y="154772"/>
            <a:ext cx="2096005" cy="338554"/>
          </a:xfrm>
          <a:prstGeom prst="rect">
            <a:avLst/>
          </a:prstGeom>
          <a:noFill/>
          <a:ln>
            <a:solidFill>
              <a:schemeClr val="tx1"/>
            </a:solidFill>
          </a:ln>
        </p:spPr>
        <p:txBody>
          <a:bodyPr wrap="square" rtlCol="0">
            <a:spAutoFit/>
          </a:bodyPr>
          <a:lstStyle/>
          <a:p>
            <a:r>
              <a:rPr lang="en-US" altLang="zh-TW" sz="1600" dirty="0" err="1"/>
              <a:t>cardScheme</a:t>
            </a:r>
            <a:r>
              <a:rPr lang="zh-TW" altLang="en-US" sz="1600" dirty="0"/>
              <a:t>（多選）</a:t>
            </a:r>
            <a:endParaRPr lang="en-US" sz="1600" dirty="0"/>
          </a:p>
        </p:txBody>
      </p:sp>
    </p:spTree>
    <p:extLst>
      <p:ext uri="{BB962C8B-B14F-4D97-AF65-F5344CB8AC3E}">
        <p14:creationId xmlns:p14="http://schemas.microsoft.com/office/powerpoint/2010/main" val="2466838913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ppt/theme/theme2.xml><?xml version="1.0" encoding="utf-8"?>
<a:theme xmlns:a="http://schemas.openxmlformats.org/drawingml/2006/main" name="Office 佈景主題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4193</TotalTime>
  <Words>3565</Words>
  <Application>Microsoft Macintosh PowerPoint</Application>
  <PresentationFormat>寬螢幕</PresentationFormat>
  <Paragraphs>773</Paragraphs>
  <Slides>23</Slides>
  <Notes>5</Notes>
  <HiddenSlides>0</HiddenSlides>
  <MMClips>0</MMClips>
  <ScaleCrop>false</ScaleCrop>
  <HeadingPairs>
    <vt:vector size="6" baseType="variant">
      <vt:variant>
        <vt:lpstr>使用字型</vt:lpstr>
      </vt:variant>
      <vt:variant>
        <vt:i4>5</vt:i4>
      </vt:variant>
      <vt:variant>
        <vt:lpstr>佈景主題</vt:lpstr>
      </vt:variant>
      <vt:variant>
        <vt:i4>1</vt:i4>
      </vt:variant>
      <vt:variant>
        <vt:lpstr>投影片標題</vt:lpstr>
      </vt:variant>
      <vt:variant>
        <vt:i4>23</vt:i4>
      </vt:variant>
    </vt:vector>
  </HeadingPairs>
  <TitlesOfParts>
    <vt:vector size="29" baseType="lpstr">
      <vt:lpstr>黑體-簡 中黑</vt:lpstr>
      <vt:lpstr>Aptos</vt:lpstr>
      <vt:lpstr>Aptos Display</vt:lpstr>
      <vt:lpstr>Arial</vt:lpstr>
      <vt:lpstr>Calibri</vt:lpstr>
      <vt:lpstr>Office Theme</vt:lpstr>
      <vt:lpstr>整體交易狀態統計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Data spec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PowerPoint 簡報</vt:lpstr>
      <vt:lpstr>商戶統計</vt:lpstr>
      <vt:lpstr>PowerPoint 簡報</vt:lpstr>
      <vt:lpstr>PowerPoint 簡報</vt:lpstr>
      <vt:lpstr>PowerPoint 簡報</vt:lpstr>
      <vt:lpstr>Data spec</vt:lpstr>
      <vt:lpstr>PowerPoint 簡報</vt:lpstr>
      <vt:lpstr>PowerPoint 簡報</vt:lpstr>
      <vt:lpstr>PowerPoint 簡報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整體交易狀態統計</dc:title>
  <dc:creator>Huang, Viola (CW)</dc:creator>
  <cp:lastModifiedBy>Penny Pan</cp:lastModifiedBy>
  <cp:revision>198</cp:revision>
  <dcterms:created xsi:type="dcterms:W3CDTF">2025-08-17T02:50:20Z</dcterms:created>
  <dcterms:modified xsi:type="dcterms:W3CDTF">2025-08-20T07:14:24Z</dcterms:modified>
</cp:coreProperties>
</file>

<file path=docProps/thumbnail.jpeg>
</file>